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Override1.xml" ContentType="application/vnd.openxmlformats-officedocument.themeOverride+xml"/>
  <Override PartName="/ppt/charts/chart1.xml" ContentType="application/vnd.openxmlformats-officedocument.drawingml.chart+xml"/>
  <Override PartName="/ppt/notesSlides/notesSlide2.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 id="2147483660" r:id="rId2"/>
    <p:sldMasterId id="2147483677" r:id="rId3"/>
  </p:sldMasterIdLst>
  <p:notesMasterIdLst>
    <p:notesMasterId r:id="rId49"/>
  </p:notesMasterIdLst>
  <p:sldIdLst>
    <p:sldId id="268" r:id="rId4"/>
    <p:sldId id="277" r:id="rId5"/>
    <p:sldId id="278" r:id="rId6"/>
    <p:sldId id="266" r:id="rId7"/>
    <p:sldId id="362" r:id="rId8"/>
    <p:sldId id="279" r:id="rId9"/>
    <p:sldId id="305" r:id="rId10"/>
    <p:sldId id="373" r:id="rId11"/>
    <p:sldId id="377" r:id="rId12"/>
    <p:sldId id="378" r:id="rId13"/>
    <p:sldId id="306" r:id="rId14"/>
    <p:sldId id="281" r:id="rId15"/>
    <p:sldId id="374" r:id="rId16"/>
    <p:sldId id="357" r:id="rId17"/>
    <p:sldId id="358" r:id="rId18"/>
    <p:sldId id="308" r:id="rId19"/>
    <p:sldId id="310" r:id="rId20"/>
    <p:sldId id="282" r:id="rId21"/>
    <p:sldId id="367" r:id="rId22"/>
    <p:sldId id="366" r:id="rId23"/>
    <p:sldId id="341" r:id="rId24"/>
    <p:sldId id="384" r:id="rId25"/>
    <p:sldId id="385" r:id="rId26"/>
    <p:sldId id="280" r:id="rId27"/>
    <p:sldId id="288" r:id="rId28"/>
    <p:sldId id="269" r:id="rId29"/>
    <p:sldId id="320" r:id="rId30"/>
    <p:sldId id="283" r:id="rId31"/>
    <p:sldId id="364" r:id="rId32"/>
    <p:sldId id="338" r:id="rId33"/>
    <p:sldId id="264" r:id="rId34"/>
    <p:sldId id="273" r:id="rId35"/>
    <p:sldId id="334" r:id="rId36"/>
    <p:sldId id="335" r:id="rId37"/>
    <p:sldId id="381" r:id="rId38"/>
    <p:sldId id="382" r:id="rId39"/>
    <p:sldId id="284" r:id="rId40"/>
    <p:sldId id="346" r:id="rId41"/>
    <p:sldId id="351" r:id="rId42"/>
    <p:sldId id="369" r:id="rId43"/>
    <p:sldId id="388" r:id="rId44"/>
    <p:sldId id="386" r:id="rId45"/>
    <p:sldId id="387" r:id="rId46"/>
    <p:sldId id="380" r:id="rId47"/>
    <p:sldId id="276" r:id="rId48"/>
  </p:sldIdLst>
  <p:sldSz cx="12192000" cy="6858000"/>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1CA02"/>
    <a:srgbClr val="7AFC04"/>
    <a:srgbClr val="FB510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25E5076-3810-47DD-B79F-674D7AD40C01}" styleName="Estilo oscuro 1 - Énfasis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39" autoAdjust="0"/>
    <p:restoredTop sz="94286" autoAdjust="0"/>
  </p:normalViewPr>
  <p:slideViewPr>
    <p:cSldViewPr snapToGrid="0">
      <p:cViewPr>
        <p:scale>
          <a:sx n="81" d="100"/>
          <a:sy n="81" d="100"/>
        </p:scale>
        <p:origin x="-78" y="216"/>
      </p:cViewPr>
      <p:guideLst>
        <p:guide orient="horz" pos="2160"/>
        <p:guide pos="3840"/>
      </p:guideLst>
    </p:cSldViewPr>
  </p:slideViewPr>
  <p:notesTextViewPr>
    <p:cViewPr>
      <p:scale>
        <a:sx n="1" d="1"/>
        <a:sy n="1" d="1"/>
      </p:scale>
      <p:origin x="0" y="0"/>
    </p:cViewPr>
  </p:notesTextViewPr>
  <p:sorterViewPr>
    <p:cViewPr>
      <p:scale>
        <a:sx n="66" d="100"/>
        <a:sy n="66" d="100"/>
      </p:scale>
      <p:origin x="0" y="116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8" Type="http://schemas.openxmlformats.org/officeDocument/2006/relationships/slide" Target="slides/slide5.xml"/><Relationship Id="rId51"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Hoja_de_c_lculo_de_Microsoft_Excel2.xlsx"/></Relationships>
</file>

<file path=ppt/charts/_rels/chart2.xml.rels><?xml version="1.0" encoding="UTF-8" standalone="yes"?>
<Relationships xmlns="http://schemas.openxmlformats.org/package/2006/relationships"><Relationship Id="rId1" Type="http://schemas.openxmlformats.org/officeDocument/2006/relationships/oleObject" Target="file:///C:\Users\pcruces\Dropbox\Informe%20Final%2026%20de%20julio\Anexos%20Digitales\Anexo%20N&#176;4%20Modelo%20de%20Masa%20Ganadera\Modelo%20Masa%20Planta%20Ays&#233;n.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pcruces\Dropbox\Informe%20Final%2026%20de%20julio\Anexos%20Digitales\Anexo%20N&#176;4%20Modelo%20de%20Masa%20Ganadera\Modelo%20Masa%20Planta%20Ays&#233;n.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pcruces\Dropbox\Informe%20Final%2026%20de%20julio\Anexos%20Digitales\Anexo%20N&#176;4%20Modelo%20de%20Masa%20Ganadera\Modelo%20Masa%20Planta%20Ays&#233;n.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pcruces\Dropbox\Informe%20Final%2026%20de%20julio\Anexos%20Digitales\Anexo%20N&#176;4%20Modelo%20de%20Masa%20Ganadera\Modelo%20Masa%20Planta%20Ays&#233;n.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C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6163036037544707E-2"/>
          <c:y val="0.116387725579327"/>
          <c:w val="0.90223518844185902"/>
          <c:h val="0.65585699280564502"/>
        </c:manualLayout>
      </c:layout>
      <c:lineChart>
        <c:grouping val="standard"/>
        <c:varyColors val="0"/>
        <c:ser>
          <c:idx val="0"/>
          <c:order val="0"/>
          <c:tx>
            <c:strRef>
              <c:f>Hoja1!$B$1</c:f>
              <c:strCache>
                <c:ptCount val="1"/>
                <c:pt idx="0">
                  <c:v>Tendencial</c:v>
                </c:pt>
              </c:strCache>
            </c:strRef>
          </c:tx>
          <c:spPr>
            <a:ln w="28575" cap="rnd">
              <a:solidFill>
                <a:schemeClr val="accent1"/>
              </a:solidFill>
              <a:round/>
            </a:ln>
            <a:effectLst/>
          </c:spPr>
          <c:marker>
            <c:symbol val="none"/>
          </c:marker>
          <c:cat>
            <c:strRef>
              <c:f>Hoja1!$A$2:$A$7</c:f>
              <c:strCache>
                <c:ptCount val="6"/>
                <c:pt idx="0">
                  <c:v>Hoy</c:v>
                </c:pt>
                <c:pt idx="1">
                  <c:v>&lt; 4 años</c:v>
                </c:pt>
                <c:pt idx="2">
                  <c:v>5 años</c:v>
                </c:pt>
                <c:pt idx="3">
                  <c:v>10 años</c:v>
                </c:pt>
                <c:pt idx="4">
                  <c:v>15 años</c:v>
                </c:pt>
                <c:pt idx="5">
                  <c:v>20 años</c:v>
                </c:pt>
              </c:strCache>
            </c:strRef>
          </c:cat>
          <c:val>
            <c:numRef>
              <c:f>Hoja1!$B$2:$B$7</c:f>
              <c:numCache>
                <c:formatCode>General</c:formatCode>
                <c:ptCount val="6"/>
                <c:pt idx="0">
                  <c:v>0.15</c:v>
                </c:pt>
                <c:pt idx="1">
                  <c:v>0.15</c:v>
                </c:pt>
                <c:pt idx="2">
                  <c:v>0.15</c:v>
                </c:pt>
                <c:pt idx="3">
                  <c:v>0.15</c:v>
                </c:pt>
                <c:pt idx="4">
                  <c:v>0.15</c:v>
                </c:pt>
                <c:pt idx="5">
                  <c:v>0.16</c:v>
                </c:pt>
              </c:numCache>
            </c:numRef>
          </c:val>
          <c:smooth val="0"/>
          <c:extLst xmlns:c16r2="http://schemas.microsoft.com/office/drawing/2015/06/chart">
            <c:ext xmlns:c16="http://schemas.microsoft.com/office/drawing/2014/chart" uri="{C3380CC4-5D6E-409C-BE32-E72D297353CC}">
              <c16:uniqueId val="{00000000-F617-4809-B4CB-25B5068AA78F}"/>
            </c:ext>
          </c:extLst>
        </c:ser>
        <c:ser>
          <c:idx val="1"/>
          <c:order val="1"/>
          <c:tx>
            <c:strRef>
              <c:f>Hoja1!$C$1</c:f>
              <c:strCache>
                <c:ptCount val="1"/>
                <c:pt idx="0">
                  <c:v>Moderado</c:v>
                </c:pt>
              </c:strCache>
            </c:strRef>
          </c:tx>
          <c:spPr>
            <a:ln w="28575" cap="rnd">
              <a:solidFill>
                <a:schemeClr val="accent2"/>
              </a:solidFill>
              <a:round/>
            </a:ln>
            <a:effectLst/>
          </c:spPr>
          <c:marker>
            <c:symbol val="none"/>
          </c:marker>
          <c:cat>
            <c:strRef>
              <c:f>Hoja1!$A$2:$A$7</c:f>
              <c:strCache>
                <c:ptCount val="6"/>
                <c:pt idx="0">
                  <c:v>Hoy</c:v>
                </c:pt>
                <c:pt idx="1">
                  <c:v>&lt; 4 años</c:v>
                </c:pt>
                <c:pt idx="2">
                  <c:v>5 años</c:v>
                </c:pt>
                <c:pt idx="3">
                  <c:v>10 años</c:v>
                </c:pt>
                <c:pt idx="4">
                  <c:v>15 años</c:v>
                </c:pt>
                <c:pt idx="5">
                  <c:v>20 años</c:v>
                </c:pt>
              </c:strCache>
            </c:strRef>
          </c:cat>
          <c:val>
            <c:numRef>
              <c:f>Hoja1!$C$2:$C$7</c:f>
              <c:numCache>
                <c:formatCode>General</c:formatCode>
                <c:ptCount val="6"/>
                <c:pt idx="0">
                  <c:v>0.15</c:v>
                </c:pt>
                <c:pt idx="1">
                  <c:v>0.15</c:v>
                </c:pt>
                <c:pt idx="2">
                  <c:v>0.16</c:v>
                </c:pt>
                <c:pt idx="3">
                  <c:v>0.18</c:v>
                </c:pt>
                <c:pt idx="4">
                  <c:v>0.19</c:v>
                </c:pt>
                <c:pt idx="5">
                  <c:v>0.2</c:v>
                </c:pt>
              </c:numCache>
            </c:numRef>
          </c:val>
          <c:smooth val="0"/>
          <c:extLst xmlns:c16r2="http://schemas.microsoft.com/office/drawing/2015/06/chart">
            <c:ext xmlns:c16="http://schemas.microsoft.com/office/drawing/2014/chart" uri="{C3380CC4-5D6E-409C-BE32-E72D297353CC}">
              <c16:uniqueId val="{00000001-F617-4809-B4CB-25B5068AA78F}"/>
            </c:ext>
          </c:extLst>
        </c:ser>
        <c:ser>
          <c:idx val="2"/>
          <c:order val="2"/>
          <c:tx>
            <c:strRef>
              <c:f>Hoja1!$D$1</c:f>
              <c:strCache>
                <c:ptCount val="1"/>
                <c:pt idx="0">
                  <c:v>Acelerado</c:v>
                </c:pt>
              </c:strCache>
            </c:strRef>
          </c:tx>
          <c:spPr>
            <a:ln w="28575" cap="rnd">
              <a:solidFill>
                <a:schemeClr val="accent3"/>
              </a:solidFill>
              <a:round/>
            </a:ln>
            <a:effectLst/>
          </c:spPr>
          <c:marker>
            <c:symbol val="none"/>
          </c:marker>
          <c:cat>
            <c:strRef>
              <c:f>Hoja1!$A$2:$A$7</c:f>
              <c:strCache>
                <c:ptCount val="6"/>
                <c:pt idx="0">
                  <c:v>Hoy</c:v>
                </c:pt>
                <c:pt idx="1">
                  <c:v>&lt; 4 años</c:v>
                </c:pt>
                <c:pt idx="2">
                  <c:v>5 años</c:v>
                </c:pt>
                <c:pt idx="3">
                  <c:v>10 años</c:v>
                </c:pt>
                <c:pt idx="4">
                  <c:v>15 años</c:v>
                </c:pt>
                <c:pt idx="5">
                  <c:v>20 años</c:v>
                </c:pt>
              </c:strCache>
            </c:strRef>
          </c:cat>
          <c:val>
            <c:numRef>
              <c:f>Hoja1!$D$2:$D$7</c:f>
              <c:numCache>
                <c:formatCode>General</c:formatCode>
                <c:ptCount val="6"/>
                <c:pt idx="0">
                  <c:v>0.15</c:v>
                </c:pt>
                <c:pt idx="1">
                  <c:v>0.18</c:v>
                </c:pt>
                <c:pt idx="2">
                  <c:v>0.19</c:v>
                </c:pt>
                <c:pt idx="3">
                  <c:v>0.21</c:v>
                </c:pt>
                <c:pt idx="4">
                  <c:v>0.22</c:v>
                </c:pt>
                <c:pt idx="5">
                  <c:v>0.24</c:v>
                </c:pt>
              </c:numCache>
            </c:numRef>
          </c:val>
          <c:smooth val="0"/>
          <c:extLst xmlns:c16r2="http://schemas.microsoft.com/office/drawing/2015/06/chart">
            <c:ext xmlns:c16="http://schemas.microsoft.com/office/drawing/2014/chart" uri="{C3380CC4-5D6E-409C-BE32-E72D297353CC}">
              <c16:uniqueId val="{00000002-F617-4809-B4CB-25B5068AA78F}"/>
            </c:ext>
          </c:extLst>
        </c:ser>
        <c:dLbls>
          <c:showLegendKey val="0"/>
          <c:showVal val="0"/>
          <c:showCatName val="0"/>
          <c:showSerName val="0"/>
          <c:showPercent val="0"/>
          <c:showBubbleSize val="0"/>
        </c:dLbls>
        <c:marker val="1"/>
        <c:smooth val="0"/>
        <c:axId val="22160128"/>
        <c:axId val="22161664"/>
      </c:lineChart>
      <c:catAx>
        <c:axId val="221601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s-CL"/>
          </a:p>
        </c:txPr>
        <c:crossAx val="22161664"/>
        <c:crosses val="autoZero"/>
        <c:auto val="1"/>
        <c:lblAlgn val="ctr"/>
        <c:lblOffset val="100"/>
        <c:noMultiLvlLbl val="0"/>
      </c:catAx>
      <c:valAx>
        <c:axId val="22161664"/>
        <c:scaling>
          <c:orientation val="minMax"/>
          <c:max val="0.25"/>
          <c:min val="0.1"/>
        </c:scaling>
        <c:delete val="0"/>
        <c:axPos val="l"/>
        <c:majorGridlines>
          <c:spPr>
            <a:ln w="9525" cap="flat" cmpd="sng" algn="ctr">
              <a:solidFill>
                <a:schemeClr val="tx1">
                  <a:lumMod val="15000"/>
                  <a:lumOff val="85000"/>
                </a:schemeClr>
              </a:solidFill>
              <a:round/>
            </a:ln>
            <a:effectLst/>
          </c:spPr>
        </c:majorGridlines>
        <c:numFmt formatCode="#,##0.00" sourceLinked="0"/>
        <c:majorTickMark val="cross"/>
        <c:minorTickMark val="in"/>
        <c:tickLblPos val="nextTo"/>
        <c:spPr>
          <a:noFill/>
          <a:ln>
            <a:solidFill>
              <a:schemeClr val="accent1"/>
            </a:solidFill>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s-CL"/>
          </a:p>
        </c:txPr>
        <c:crossAx val="22160128"/>
        <c:crosses val="autoZero"/>
        <c:crossBetween val="between"/>
        <c:majorUnit val="0.05"/>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s-CL"/>
        </a:p>
      </c:txPr>
    </c:legend>
    <c:plotVisOnly val="1"/>
    <c:dispBlanksAs val="gap"/>
    <c:showDLblsOverMax val="0"/>
  </c:chart>
  <c:spPr>
    <a:noFill/>
    <a:ln>
      <a:noFill/>
    </a:ln>
    <a:effectLst/>
  </c:spPr>
  <c:txPr>
    <a:bodyPr/>
    <a:lstStyle/>
    <a:p>
      <a:pPr>
        <a:defRPr sz="2000"/>
      </a:pPr>
      <a:endParaRPr lang="es-CL"/>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C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vert="horz"/>
          <a:lstStyle/>
          <a:p>
            <a:pPr>
              <a:defRPr/>
            </a:pPr>
            <a:r>
              <a:rPr lang="es-CL"/>
              <a:t>Evolución N° existencias totales</a:t>
            </a:r>
          </a:p>
        </c:rich>
      </c:tx>
      <c:layout/>
      <c:overlay val="0"/>
      <c:spPr>
        <a:noFill/>
        <a:ln>
          <a:noFill/>
        </a:ln>
        <a:effectLst/>
      </c:spPr>
    </c:title>
    <c:autoTitleDeleted val="0"/>
    <c:plotArea>
      <c:layout/>
      <c:lineChart>
        <c:grouping val="standard"/>
        <c:varyColors val="0"/>
        <c:ser>
          <c:idx val="1"/>
          <c:order val="0"/>
          <c:tx>
            <c:v>Unidades tendencial</c:v>
          </c:tx>
          <c:spPr>
            <a:ln w="31750" cap="rnd">
              <a:solidFill>
                <a:srgbClr val="92D050"/>
              </a:solidFill>
              <a:round/>
            </a:ln>
            <a:effectLst/>
          </c:spPr>
          <c:marker>
            <c:symbol val="circle"/>
            <c:size val="17"/>
            <c:spPr>
              <a:solidFill>
                <a:srgbClr val="92D050"/>
              </a:solidFill>
              <a:ln>
                <a:solidFill>
                  <a:srgbClr val="92D050"/>
                </a:solidFill>
              </a:ln>
              <a:effectLst/>
            </c:spPr>
          </c:marker>
          <c:cat>
            <c:numRef>
              <c:f>('6. Gráficos'!$H$1,'6. Gráficos'!$M$1,'6. Gráficos'!$R$1,'6. Gráficos'!$W$1,'6. Gráficos'!$AB$1)</c:f>
              <c:numCache>
                <c:formatCode>#,##0</c:formatCode>
                <c:ptCount val="5"/>
                <c:pt idx="0">
                  <c:v>5</c:v>
                </c:pt>
                <c:pt idx="1">
                  <c:v>10</c:v>
                </c:pt>
                <c:pt idx="2">
                  <c:v>15</c:v>
                </c:pt>
                <c:pt idx="3">
                  <c:v>20</c:v>
                </c:pt>
                <c:pt idx="4">
                  <c:v>25</c:v>
                </c:pt>
              </c:numCache>
              <c:extLst xmlns:c16r2="http://schemas.microsoft.com/office/drawing/2015/06/chart">
                <c:ext xmlns:c15="http://schemas.microsoft.com/office/drawing/2012/chart" uri="{02D57815-91ED-43cb-92C2-25804820EDAC}">
                  <c15:fullRef>
                    <c15:sqref>'6. Gráficos'!$C$1:$AB$1</c15:sqref>
                  </c15:fullRef>
                </c:ext>
              </c:extLst>
            </c:numRef>
          </c:cat>
          <c:val>
            <c:numRef>
              <c:f>('6. Gráficos'!$H$4,'6. Gráficos'!$M$4,'6. Gráficos'!$R$4,'6. Gráficos'!$W$4,'6. Gráficos'!$AB$4)</c:f>
              <c:numCache>
                <c:formatCode>#,##0</c:formatCode>
                <c:ptCount val="5"/>
                <c:pt idx="0">
                  <c:v>148587</c:v>
                </c:pt>
                <c:pt idx="1">
                  <c:v>139667</c:v>
                </c:pt>
                <c:pt idx="2">
                  <c:v>131313</c:v>
                </c:pt>
                <c:pt idx="3">
                  <c:v>123459</c:v>
                </c:pt>
                <c:pt idx="4">
                  <c:v>116073</c:v>
                </c:pt>
              </c:numCache>
              <c:extLst xmlns:c16r2="http://schemas.microsoft.com/office/drawing/2015/06/chart">
                <c:ext xmlns:c15="http://schemas.microsoft.com/office/drawing/2012/chart" uri="{02D57815-91ED-43cb-92C2-25804820EDAC}">
                  <c15:fullRef>
                    <c15:sqref>'6. Gráficos'!$C$4:$AB$4</c15:sqref>
                  </c15:fullRef>
                </c:ext>
              </c:extLst>
            </c:numRef>
          </c:val>
          <c:smooth val="0"/>
          <c:extLst xmlns:c16r2="http://schemas.microsoft.com/office/drawing/2015/06/chart">
            <c:ext xmlns:c16="http://schemas.microsoft.com/office/drawing/2014/chart" uri="{C3380CC4-5D6E-409C-BE32-E72D297353CC}">
              <c16:uniqueId val="{00000000-0B65-4EB2-86DD-E354A6D50D5F}"/>
            </c:ext>
          </c:extLst>
        </c:ser>
        <c:ser>
          <c:idx val="2"/>
          <c:order val="1"/>
          <c:tx>
            <c:v>Unidades moderado</c:v>
          </c:tx>
          <c:spPr>
            <a:ln w="31750" cap="rnd">
              <a:solidFill>
                <a:srgbClr val="7030A0"/>
              </a:solidFill>
              <a:round/>
            </a:ln>
            <a:effectLst/>
          </c:spPr>
          <c:marker>
            <c:symbol val="circle"/>
            <c:size val="17"/>
            <c:spPr>
              <a:solidFill>
                <a:srgbClr val="7030A0"/>
              </a:solidFill>
              <a:ln>
                <a:solidFill>
                  <a:srgbClr val="7030A0"/>
                </a:solidFill>
              </a:ln>
              <a:effectLst/>
            </c:spPr>
          </c:marker>
          <c:cat>
            <c:numRef>
              <c:f>('6. Gráficos'!$H$1,'6. Gráficos'!$M$1,'6. Gráficos'!$R$1,'6. Gráficos'!$W$1,'6. Gráficos'!$AB$1)</c:f>
              <c:numCache>
                <c:formatCode>#,##0</c:formatCode>
                <c:ptCount val="5"/>
                <c:pt idx="0">
                  <c:v>5</c:v>
                </c:pt>
                <c:pt idx="1">
                  <c:v>10</c:v>
                </c:pt>
                <c:pt idx="2">
                  <c:v>15</c:v>
                </c:pt>
                <c:pt idx="3">
                  <c:v>20</c:v>
                </c:pt>
                <c:pt idx="4">
                  <c:v>25</c:v>
                </c:pt>
              </c:numCache>
              <c:extLst xmlns:c16r2="http://schemas.microsoft.com/office/drawing/2015/06/chart">
                <c:ext xmlns:c15="http://schemas.microsoft.com/office/drawing/2012/chart" uri="{02D57815-91ED-43cb-92C2-25804820EDAC}">
                  <c15:fullRef>
                    <c15:sqref>'6. Gráficos'!$C$1:$AB$1</c15:sqref>
                  </c15:fullRef>
                </c:ext>
              </c:extLst>
            </c:numRef>
          </c:cat>
          <c:val>
            <c:numRef>
              <c:f>('6. Gráficos'!$H$10,'6. Gráficos'!$M$10,'6. Gráficos'!$R$10,'6. Gráficos'!$W$10,'6. Gráficos'!$AB$10)</c:f>
              <c:numCache>
                <c:formatCode>#,##0</c:formatCode>
                <c:ptCount val="5"/>
                <c:pt idx="0">
                  <c:v>178774</c:v>
                </c:pt>
                <c:pt idx="1">
                  <c:v>190926</c:v>
                </c:pt>
                <c:pt idx="2">
                  <c:v>203978</c:v>
                </c:pt>
                <c:pt idx="3">
                  <c:v>217923</c:v>
                </c:pt>
                <c:pt idx="4">
                  <c:v>232822</c:v>
                </c:pt>
              </c:numCache>
              <c:extLst xmlns:c16r2="http://schemas.microsoft.com/office/drawing/2015/06/chart">
                <c:ext xmlns:c15="http://schemas.microsoft.com/office/drawing/2012/chart" uri="{02D57815-91ED-43cb-92C2-25804820EDAC}">
                  <c15:fullRef>
                    <c15:sqref>'6. Gráficos'!$C$10:$AB$10</c15:sqref>
                  </c15:fullRef>
                </c:ext>
              </c:extLst>
            </c:numRef>
          </c:val>
          <c:smooth val="0"/>
          <c:extLst xmlns:c16r2="http://schemas.microsoft.com/office/drawing/2015/06/chart">
            <c:ext xmlns:c16="http://schemas.microsoft.com/office/drawing/2014/chart" uri="{C3380CC4-5D6E-409C-BE32-E72D297353CC}">
              <c16:uniqueId val="{00000001-0B65-4EB2-86DD-E354A6D50D5F}"/>
            </c:ext>
          </c:extLst>
        </c:ser>
        <c:ser>
          <c:idx val="3"/>
          <c:order val="2"/>
          <c:tx>
            <c:v>Unidades acelerado</c:v>
          </c:tx>
          <c:spPr>
            <a:ln w="31750" cap="rnd">
              <a:solidFill>
                <a:srgbClr val="FF5050"/>
              </a:solidFill>
              <a:round/>
            </a:ln>
            <a:effectLst/>
          </c:spPr>
          <c:marker>
            <c:symbol val="circle"/>
            <c:size val="17"/>
            <c:spPr>
              <a:solidFill>
                <a:srgbClr val="FF5050"/>
              </a:solidFill>
              <a:ln>
                <a:solidFill>
                  <a:srgbClr val="FF5050"/>
                </a:solidFill>
              </a:ln>
              <a:effectLst/>
            </c:spPr>
          </c:marker>
          <c:cat>
            <c:numRef>
              <c:f>('6. Gráficos'!$H$1,'6. Gráficos'!$M$1,'6. Gráficos'!$R$1,'6. Gráficos'!$W$1,'6. Gráficos'!$AB$1)</c:f>
              <c:numCache>
                <c:formatCode>#,##0</c:formatCode>
                <c:ptCount val="5"/>
                <c:pt idx="0">
                  <c:v>5</c:v>
                </c:pt>
                <c:pt idx="1">
                  <c:v>10</c:v>
                </c:pt>
                <c:pt idx="2">
                  <c:v>15</c:v>
                </c:pt>
                <c:pt idx="3">
                  <c:v>20</c:v>
                </c:pt>
                <c:pt idx="4">
                  <c:v>25</c:v>
                </c:pt>
              </c:numCache>
              <c:extLst xmlns:c16r2="http://schemas.microsoft.com/office/drawing/2015/06/chart">
                <c:ext xmlns:c15="http://schemas.microsoft.com/office/drawing/2012/chart" uri="{02D57815-91ED-43cb-92C2-25804820EDAC}">
                  <c15:fullRef>
                    <c15:sqref>'6. Gráficos'!$C$1:$AB$1</c15:sqref>
                  </c15:fullRef>
                </c:ext>
              </c:extLst>
            </c:numRef>
          </c:cat>
          <c:val>
            <c:numRef>
              <c:f>('6. Gráficos'!$H$16,'6. Gráficos'!$M$16,'6. Gráficos'!$R$16,'6. Gráficos'!$W$16,'6. Gráficos'!$AB$16)</c:f>
              <c:numCache>
                <c:formatCode>#,##0</c:formatCode>
                <c:ptCount val="5"/>
                <c:pt idx="0">
                  <c:v>185754</c:v>
                </c:pt>
                <c:pt idx="1">
                  <c:v>203940</c:v>
                </c:pt>
                <c:pt idx="2">
                  <c:v>223992</c:v>
                </c:pt>
                <c:pt idx="3">
                  <c:v>246010</c:v>
                </c:pt>
                <c:pt idx="4">
                  <c:v>270193</c:v>
                </c:pt>
              </c:numCache>
              <c:extLst xmlns:c16r2="http://schemas.microsoft.com/office/drawing/2015/06/chart">
                <c:ext xmlns:c15="http://schemas.microsoft.com/office/drawing/2012/chart" uri="{02D57815-91ED-43cb-92C2-25804820EDAC}">
                  <c15:fullRef>
                    <c15:sqref>'6. Gráficos'!$C$16:$AB$16</c15:sqref>
                  </c15:fullRef>
                </c:ext>
              </c:extLst>
            </c:numRef>
          </c:val>
          <c:smooth val="0"/>
          <c:extLst xmlns:c16r2="http://schemas.microsoft.com/office/drawing/2015/06/chart">
            <c:ext xmlns:c16="http://schemas.microsoft.com/office/drawing/2014/chart" uri="{C3380CC4-5D6E-409C-BE32-E72D297353CC}">
              <c16:uniqueId val="{00000002-0B65-4EB2-86DD-E354A6D50D5F}"/>
            </c:ext>
          </c:extLst>
        </c:ser>
        <c:dLbls>
          <c:showLegendKey val="0"/>
          <c:showVal val="0"/>
          <c:showCatName val="0"/>
          <c:showSerName val="0"/>
          <c:showPercent val="0"/>
          <c:showBubbleSize val="0"/>
        </c:dLbls>
        <c:marker val="1"/>
        <c:smooth val="0"/>
        <c:axId val="87266432"/>
        <c:axId val="87268736"/>
        <c:extLst xmlns:c16r2="http://schemas.microsoft.com/office/drawing/2015/06/chart"/>
      </c:lineChart>
      <c:catAx>
        <c:axId val="87266432"/>
        <c:scaling>
          <c:orientation val="minMax"/>
        </c:scaling>
        <c:delete val="0"/>
        <c:axPos val="b"/>
        <c:title>
          <c:tx>
            <c:rich>
              <a:bodyPr/>
              <a:lstStyle/>
              <a:p>
                <a:pPr>
                  <a:defRPr/>
                </a:pPr>
                <a:r>
                  <a:rPr lang="es-CL"/>
                  <a:t>Año</a:t>
                </a:r>
              </a:p>
            </c:rich>
          </c:tx>
          <c:layout/>
          <c:overlay val="0"/>
        </c:title>
        <c:numFmt formatCode="General" sourceLinked="0"/>
        <c:majorTickMark val="none"/>
        <c:minorTickMark val="none"/>
        <c:tickLblPos val="nextTo"/>
        <c:spPr>
          <a:noFill/>
          <a:ln w="19050" cap="flat" cmpd="sng" algn="ctr">
            <a:solidFill>
              <a:schemeClr val="dk1">
                <a:lumMod val="75000"/>
                <a:lumOff val="25000"/>
              </a:schemeClr>
            </a:solidFill>
            <a:round/>
          </a:ln>
          <a:effectLst/>
        </c:spPr>
        <c:txPr>
          <a:bodyPr rot="-60000000" vert="horz"/>
          <a:lstStyle/>
          <a:p>
            <a:pPr>
              <a:defRPr/>
            </a:pPr>
            <a:endParaRPr lang="es-CL"/>
          </a:p>
        </c:txPr>
        <c:crossAx val="87268736"/>
        <c:crosses val="autoZero"/>
        <c:auto val="0"/>
        <c:lblAlgn val="ctr"/>
        <c:lblOffset val="100"/>
        <c:noMultiLvlLbl val="0"/>
      </c:catAx>
      <c:valAx>
        <c:axId val="87268736"/>
        <c:scaling>
          <c:orientation val="minMax"/>
        </c:scaling>
        <c:delete val="0"/>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title>
          <c:tx>
            <c:rich>
              <a:bodyPr rot="-5400000" vert="horz"/>
              <a:lstStyle/>
              <a:p>
                <a:pPr>
                  <a:defRPr/>
                </a:pPr>
                <a:r>
                  <a:rPr lang="es-CL"/>
                  <a:t>N°existencias</a:t>
                </a:r>
              </a:p>
            </c:rich>
          </c:tx>
          <c:layout/>
          <c:overlay val="0"/>
          <c:spPr>
            <a:noFill/>
            <a:ln>
              <a:noFill/>
            </a:ln>
            <a:effectLst/>
          </c:spPr>
        </c:title>
        <c:numFmt formatCode="#,##0" sourceLinked="1"/>
        <c:majorTickMark val="none"/>
        <c:minorTickMark val="none"/>
        <c:tickLblPos val="nextTo"/>
        <c:spPr>
          <a:noFill/>
          <a:ln>
            <a:noFill/>
          </a:ln>
          <a:effectLst/>
        </c:spPr>
        <c:txPr>
          <a:bodyPr rot="-60000000" vert="horz"/>
          <a:lstStyle/>
          <a:p>
            <a:pPr>
              <a:defRPr/>
            </a:pPr>
            <a:endParaRPr lang="es-CL"/>
          </a:p>
        </c:txPr>
        <c:crossAx val="87266432"/>
        <c:crosses val="autoZero"/>
        <c:crossBetween val="between"/>
      </c:valAx>
      <c:spPr>
        <a:noFill/>
        <a:ln>
          <a:noFill/>
        </a:ln>
        <a:effectLst/>
      </c:spPr>
    </c:plotArea>
    <c:legend>
      <c:legendPos val="b"/>
      <c:layout/>
      <c:overlay val="0"/>
      <c:spPr>
        <a:solidFill>
          <a:schemeClr val="lt1">
            <a:lumMod val="95000"/>
            <a:alpha val="39000"/>
          </a:schemeClr>
        </a:solidFill>
        <a:ln>
          <a:noFill/>
        </a:ln>
        <a:effectLst/>
      </c:spPr>
      <c:txPr>
        <a:bodyPr rot="0" vert="horz"/>
        <a:lstStyle/>
        <a:p>
          <a:pPr>
            <a:defRPr/>
          </a:pPr>
          <a:endParaRPr lang="es-CL"/>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sz="1600"/>
      </a:pPr>
      <a:endParaRPr lang="es-CL"/>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CL"/>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rot="0" vert="horz"/>
          <a:lstStyle/>
          <a:p>
            <a:pPr>
              <a:defRPr/>
            </a:pPr>
            <a:r>
              <a:rPr lang="es-CL"/>
              <a:t>Evolución serie histórica totales versus simulación año 25</a:t>
            </a:r>
          </a:p>
        </c:rich>
      </c:tx>
      <c:layout/>
      <c:overlay val="0"/>
      <c:spPr>
        <a:noFill/>
        <a:ln>
          <a:noFill/>
        </a:ln>
        <a:effectLst/>
      </c:spPr>
    </c:title>
    <c:autoTitleDeleted val="0"/>
    <c:plotArea>
      <c:layout/>
      <c:barChart>
        <c:barDir val="col"/>
        <c:grouping val="clustered"/>
        <c:varyColors val="0"/>
        <c:ser>
          <c:idx val="0"/>
          <c:order val="0"/>
          <c:tx>
            <c:v>Totales</c:v>
          </c:tx>
          <c:spPr>
            <a:solidFill>
              <a:srgbClr val="0070C0"/>
            </a:solidFill>
            <a:ln>
              <a:noFill/>
            </a:ln>
            <a:effectLst/>
          </c:spPr>
          <c:invertIfNegative val="0"/>
          <c:dLbls>
            <c:spPr>
              <a:noFill/>
              <a:ln>
                <a:noFill/>
              </a:ln>
              <a:effectLst/>
            </c:spPr>
            <c:txPr>
              <a:bodyPr rot="0" vert="horz"/>
              <a:lstStyle/>
              <a:p>
                <a:pPr>
                  <a:defRPr/>
                </a:pPr>
                <a:endParaRPr lang="es-CL"/>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trendline>
            <c:spPr>
              <a:ln w="19050" cap="rnd">
                <a:solidFill>
                  <a:srgbClr val="FF0000"/>
                </a:solidFill>
                <a:prstDash val="sysDot"/>
              </a:ln>
              <a:effectLst/>
            </c:spPr>
            <c:trendlineType val="linear"/>
            <c:dispRSqr val="0"/>
            <c:dispEq val="0"/>
          </c:trendline>
          <c:cat>
            <c:strRef>
              <c:f>'6. Gráficos'!$C$81:$G$81</c:f>
              <c:strCache>
                <c:ptCount val="5"/>
                <c:pt idx="0">
                  <c:v>INE 2007</c:v>
                </c:pt>
                <c:pt idx="1">
                  <c:v>INE 2013</c:v>
                </c:pt>
                <c:pt idx="2">
                  <c:v>INE 2015</c:v>
                </c:pt>
                <c:pt idx="3">
                  <c:v>Año 0 - INE 2016</c:v>
                </c:pt>
                <c:pt idx="4">
                  <c:v>Año 25 - Tendencial</c:v>
                </c:pt>
              </c:strCache>
            </c:strRef>
          </c:cat>
          <c:val>
            <c:numRef>
              <c:f>'6. Gráficos'!$C$82:$G$82</c:f>
              <c:numCache>
                <c:formatCode>_ * #,##0_ ;_ * \-#,##0_ ;_ * "-"_ ;_ @_ </c:formatCode>
                <c:ptCount val="5"/>
                <c:pt idx="0">
                  <c:v>199284</c:v>
                </c:pt>
                <c:pt idx="1">
                  <c:v>144037</c:v>
                </c:pt>
                <c:pt idx="2">
                  <c:v>144925</c:v>
                </c:pt>
                <c:pt idx="3">
                  <c:v>142384</c:v>
                </c:pt>
                <c:pt idx="4">
                  <c:v>116073</c:v>
                </c:pt>
              </c:numCache>
            </c:numRef>
          </c:val>
          <c:extLst xmlns:c16r2="http://schemas.microsoft.com/office/drawing/2015/06/chart">
            <c:ext xmlns:c16="http://schemas.microsoft.com/office/drawing/2014/chart" uri="{C3380CC4-5D6E-409C-BE32-E72D297353CC}">
              <c16:uniqueId val="{00000000-7EEB-4AFE-AAA7-A0FEBABC7E30}"/>
            </c:ext>
          </c:extLst>
        </c:ser>
        <c:dLbls>
          <c:showLegendKey val="0"/>
          <c:showVal val="1"/>
          <c:showCatName val="0"/>
          <c:showSerName val="0"/>
          <c:showPercent val="0"/>
          <c:showBubbleSize val="0"/>
        </c:dLbls>
        <c:gapWidth val="75"/>
        <c:axId val="87197184"/>
        <c:axId val="87198720"/>
      </c:barChart>
      <c:catAx>
        <c:axId val="871971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vert="horz"/>
          <a:lstStyle/>
          <a:p>
            <a:pPr>
              <a:defRPr/>
            </a:pPr>
            <a:endParaRPr lang="es-CL"/>
          </a:p>
        </c:txPr>
        <c:crossAx val="87198720"/>
        <c:crosses val="autoZero"/>
        <c:auto val="1"/>
        <c:lblAlgn val="ctr"/>
        <c:lblOffset val="100"/>
        <c:noMultiLvlLbl val="0"/>
      </c:catAx>
      <c:valAx>
        <c:axId val="87198720"/>
        <c:scaling>
          <c:orientation val="minMax"/>
        </c:scaling>
        <c:delete val="0"/>
        <c:axPos val="l"/>
        <c:title>
          <c:tx>
            <c:rich>
              <a:bodyPr rot="-5400000" vert="horz"/>
              <a:lstStyle/>
              <a:p>
                <a:pPr>
                  <a:defRPr/>
                </a:pPr>
                <a:r>
                  <a:rPr lang="es-CL"/>
                  <a:t>N°cabezas</a:t>
                </a:r>
              </a:p>
            </c:rich>
          </c:tx>
          <c:layout/>
          <c:overlay val="0"/>
          <c:spPr>
            <a:noFill/>
            <a:ln>
              <a:noFill/>
            </a:ln>
            <a:effectLst/>
          </c:spPr>
        </c:title>
        <c:numFmt formatCode="_ * #,##0_ ;_ * \-#,##0_ ;_ * &quot;-&quot;_ ;_ @_ " sourceLinked="1"/>
        <c:majorTickMark val="none"/>
        <c:minorTickMark val="none"/>
        <c:tickLblPos val="nextTo"/>
        <c:spPr>
          <a:noFill/>
          <a:ln>
            <a:noFill/>
          </a:ln>
          <a:effectLst/>
        </c:spPr>
        <c:txPr>
          <a:bodyPr rot="-60000000" vert="horz"/>
          <a:lstStyle/>
          <a:p>
            <a:pPr>
              <a:defRPr/>
            </a:pPr>
            <a:endParaRPr lang="es-CL"/>
          </a:p>
        </c:txPr>
        <c:crossAx val="87197184"/>
        <c:crosses val="autoZero"/>
        <c:crossBetween val="between"/>
      </c:valAx>
      <c:spPr>
        <a:noFill/>
        <a:ln>
          <a:noFill/>
        </a:ln>
        <a:effectLst/>
      </c:spPr>
    </c:plotArea>
    <c:legend>
      <c:legendPos val="b"/>
      <c:layout/>
      <c:overlay val="0"/>
      <c:spPr>
        <a:noFill/>
        <a:ln>
          <a:noFill/>
        </a:ln>
        <a:effectLst/>
      </c:spPr>
      <c:txPr>
        <a:bodyPr rot="0" vert="horz"/>
        <a:lstStyle/>
        <a:p>
          <a:pPr>
            <a:defRPr/>
          </a:pPr>
          <a:endParaRPr lang="es-CL"/>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sz="1600"/>
      </a:pPr>
      <a:endParaRPr lang="es-CL"/>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s-C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vert="horz"/>
          <a:lstStyle/>
          <a:p>
            <a:pPr>
              <a:defRPr/>
            </a:pPr>
            <a:r>
              <a:rPr lang="es-CL"/>
              <a:t>Evolución N° vientres</a:t>
            </a:r>
          </a:p>
        </c:rich>
      </c:tx>
      <c:layout/>
      <c:overlay val="0"/>
      <c:spPr>
        <a:noFill/>
        <a:ln>
          <a:noFill/>
        </a:ln>
        <a:effectLst/>
      </c:spPr>
    </c:title>
    <c:autoTitleDeleted val="0"/>
    <c:plotArea>
      <c:layout/>
      <c:lineChart>
        <c:grouping val="standard"/>
        <c:varyColors val="0"/>
        <c:ser>
          <c:idx val="1"/>
          <c:order val="0"/>
          <c:tx>
            <c:v>Vientres tendencial</c:v>
          </c:tx>
          <c:spPr>
            <a:ln w="31750" cap="rnd">
              <a:solidFill>
                <a:srgbClr val="92D050"/>
              </a:solidFill>
              <a:round/>
            </a:ln>
            <a:effectLst/>
          </c:spPr>
          <c:marker>
            <c:symbol val="circle"/>
            <c:size val="17"/>
            <c:spPr>
              <a:solidFill>
                <a:srgbClr val="92D050"/>
              </a:solidFill>
              <a:ln>
                <a:noFill/>
              </a:ln>
              <a:effectLst/>
            </c:spPr>
          </c:marker>
          <c:cat>
            <c:numRef>
              <c:f>('6. Gráficos'!$H$1,'6. Gráficos'!$M$1,'6. Gráficos'!$R$1,'6. Gráficos'!$W$1,'6. Gráficos'!$AB$1)</c:f>
              <c:numCache>
                <c:formatCode>#,##0</c:formatCode>
                <c:ptCount val="5"/>
                <c:pt idx="0">
                  <c:v>5</c:v>
                </c:pt>
                <c:pt idx="1">
                  <c:v>10</c:v>
                </c:pt>
                <c:pt idx="2">
                  <c:v>15</c:v>
                </c:pt>
                <c:pt idx="3">
                  <c:v>20</c:v>
                </c:pt>
                <c:pt idx="4">
                  <c:v>25</c:v>
                </c:pt>
              </c:numCache>
              <c:extLst xmlns:c16r2="http://schemas.microsoft.com/office/drawing/2015/06/chart">
                <c:ext xmlns:c15="http://schemas.microsoft.com/office/drawing/2012/chart" uri="{02D57815-91ED-43cb-92C2-25804820EDAC}">
                  <c15:fullRef>
                    <c15:sqref>'6. Gráficos'!$C$1:$AB$1</c15:sqref>
                  </c15:fullRef>
                </c:ext>
              </c:extLst>
            </c:numRef>
          </c:cat>
          <c:val>
            <c:numRef>
              <c:f>('6. Gráficos'!$H$2,'6. Gráficos'!$M$2,'6. Gráficos'!$R$2,'6. Gráficos'!$W$2,'6. Gráficos'!$AB$2)</c:f>
              <c:numCache>
                <c:formatCode>#,##0</c:formatCode>
                <c:ptCount val="5"/>
                <c:pt idx="0">
                  <c:v>83372</c:v>
                </c:pt>
                <c:pt idx="1">
                  <c:v>78362</c:v>
                </c:pt>
                <c:pt idx="2">
                  <c:v>73676</c:v>
                </c:pt>
                <c:pt idx="3">
                  <c:v>69268</c:v>
                </c:pt>
                <c:pt idx="4">
                  <c:v>65125</c:v>
                </c:pt>
              </c:numCache>
              <c:extLst xmlns:c16r2="http://schemas.microsoft.com/office/drawing/2015/06/chart">
                <c:ext xmlns:c15="http://schemas.microsoft.com/office/drawing/2012/chart" uri="{02D57815-91ED-43cb-92C2-25804820EDAC}">
                  <c15:fullRef>
                    <c15:sqref>'6. Gráficos'!$C$2:$AB$2</c15:sqref>
                  </c15:fullRef>
                </c:ext>
              </c:extLst>
            </c:numRef>
          </c:val>
          <c:smooth val="0"/>
          <c:extLst xmlns:c16r2="http://schemas.microsoft.com/office/drawing/2015/06/chart">
            <c:ext xmlns:c16="http://schemas.microsoft.com/office/drawing/2014/chart" uri="{C3380CC4-5D6E-409C-BE32-E72D297353CC}">
              <c16:uniqueId val="{00000000-7ECB-4108-8281-AB041644FAC7}"/>
            </c:ext>
          </c:extLst>
        </c:ser>
        <c:ser>
          <c:idx val="2"/>
          <c:order val="1"/>
          <c:tx>
            <c:v>Vientres moderado</c:v>
          </c:tx>
          <c:spPr>
            <a:ln w="31750" cap="rnd">
              <a:solidFill>
                <a:srgbClr val="7030A0"/>
              </a:solidFill>
              <a:round/>
            </a:ln>
            <a:effectLst/>
          </c:spPr>
          <c:marker>
            <c:symbol val="circle"/>
            <c:size val="17"/>
            <c:spPr>
              <a:solidFill>
                <a:srgbClr val="7030A0"/>
              </a:solidFill>
              <a:ln>
                <a:noFill/>
              </a:ln>
              <a:effectLst/>
            </c:spPr>
          </c:marker>
          <c:cat>
            <c:numRef>
              <c:f>('6. Gráficos'!$H$1,'6. Gráficos'!$M$1,'6. Gráficos'!$R$1,'6. Gráficos'!$W$1,'6. Gráficos'!$AB$1)</c:f>
              <c:numCache>
                <c:formatCode>#,##0</c:formatCode>
                <c:ptCount val="5"/>
                <c:pt idx="0">
                  <c:v>5</c:v>
                </c:pt>
                <c:pt idx="1">
                  <c:v>10</c:v>
                </c:pt>
                <c:pt idx="2">
                  <c:v>15</c:v>
                </c:pt>
                <c:pt idx="3">
                  <c:v>20</c:v>
                </c:pt>
                <c:pt idx="4">
                  <c:v>25</c:v>
                </c:pt>
              </c:numCache>
              <c:extLst xmlns:c16r2="http://schemas.microsoft.com/office/drawing/2015/06/chart">
                <c:ext xmlns:c15="http://schemas.microsoft.com/office/drawing/2012/chart" uri="{02D57815-91ED-43cb-92C2-25804820EDAC}">
                  <c15:fullRef>
                    <c15:sqref>'6. Gráficos'!$C$1:$AB$1</c15:sqref>
                  </c15:fullRef>
                </c:ext>
              </c:extLst>
            </c:numRef>
          </c:cat>
          <c:val>
            <c:numRef>
              <c:f>('6. Gráficos'!$H$8,'6. Gráficos'!$M$8,'6. Gráficos'!$R$8,'6. Gráficos'!$W$8,'6. Gráficos'!$AB$8)</c:f>
              <c:numCache>
                <c:formatCode>#,##0</c:formatCode>
                <c:ptCount val="5"/>
                <c:pt idx="0">
                  <c:v>94512</c:v>
                </c:pt>
                <c:pt idx="1">
                  <c:v>100938</c:v>
                </c:pt>
                <c:pt idx="2">
                  <c:v>107838</c:v>
                </c:pt>
                <c:pt idx="3">
                  <c:v>115212</c:v>
                </c:pt>
                <c:pt idx="4">
                  <c:v>123088</c:v>
                </c:pt>
              </c:numCache>
              <c:extLst xmlns:c16r2="http://schemas.microsoft.com/office/drawing/2015/06/chart">
                <c:ext xmlns:c15="http://schemas.microsoft.com/office/drawing/2012/chart" uri="{02D57815-91ED-43cb-92C2-25804820EDAC}">
                  <c15:fullRef>
                    <c15:sqref>'6. Gráficos'!$C$8:$AB$8</c15:sqref>
                  </c15:fullRef>
                </c:ext>
              </c:extLst>
            </c:numRef>
          </c:val>
          <c:smooth val="0"/>
          <c:extLst xmlns:c16r2="http://schemas.microsoft.com/office/drawing/2015/06/chart">
            <c:ext xmlns:c16="http://schemas.microsoft.com/office/drawing/2014/chart" uri="{C3380CC4-5D6E-409C-BE32-E72D297353CC}">
              <c16:uniqueId val="{00000001-7ECB-4108-8281-AB041644FAC7}"/>
            </c:ext>
          </c:extLst>
        </c:ser>
        <c:ser>
          <c:idx val="3"/>
          <c:order val="2"/>
          <c:tx>
            <c:v>Vientres acelerado</c:v>
          </c:tx>
          <c:spPr>
            <a:ln w="31750" cap="rnd">
              <a:solidFill>
                <a:srgbClr val="FF5050"/>
              </a:solidFill>
              <a:round/>
            </a:ln>
            <a:effectLst/>
          </c:spPr>
          <c:marker>
            <c:symbol val="circle"/>
            <c:size val="17"/>
            <c:spPr>
              <a:solidFill>
                <a:srgbClr val="FF5050"/>
              </a:solidFill>
              <a:ln>
                <a:noFill/>
              </a:ln>
              <a:effectLst/>
            </c:spPr>
          </c:marker>
          <c:cat>
            <c:numRef>
              <c:f>('6. Gráficos'!$H$1,'6. Gráficos'!$M$1,'6. Gráficos'!$R$1,'6. Gráficos'!$W$1,'6. Gráficos'!$AB$1)</c:f>
              <c:numCache>
                <c:formatCode>#,##0</c:formatCode>
                <c:ptCount val="5"/>
                <c:pt idx="0">
                  <c:v>5</c:v>
                </c:pt>
                <c:pt idx="1">
                  <c:v>10</c:v>
                </c:pt>
                <c:pt idx="2">
                  <c:v>15</c:v>
                </c:pt>
                <c:pt idx="3">
                  <c:v>20</c:v>
                </c:pt>
                <c:pt idx="4">
                  <c:v>25</c:v>
                </c:pt>
              </c:numCache>
              <c:extLst xmlns:c16r2="http://schemas.microsoft.com/office/drawing/2015/06/chart">
                <c:ext xmlns:c15="http://schemas.microsoft.com/office/drawing/2012/chart" uri="{02D57815-91ED-43cb-92C2-25804820EDAC}">
                  <c15:fullRef>
                    <c15:sqref>'6. Gráficos'!$C$1:$AB$1</c15:sqref>
                  </c15:fullRef>
                </c:ext>
              </c:extLst>
            </c:numRef>
          </c:cat>
          <c:val>
            <c:numRef>
              <c:f>('6. Gráficos'!$H$14,'6. Gráficos'!$M$14,'6. Gráficos'!$R$14,'6. Gráficos'!$W$14,'6. Gráficos'!$AB$14)</c:f>
              <c:numCache>
                <c:formatCode>#,##0</c:formatCode>
                <c:ptCount val="5"/>
                <c:pt idx="0">
                  <c:v>95963</c:v>
                </c:pt>
                <c:pt idx="1">
                  <c:v>105364</c:v>
                </c:pt>
                <c:pt idx="2">
                  <c:v>115723</c:v>
                </c:pt>
                <c:pt idx="3">
                  <c:v>127098</c:v>
                </c:pt>
                <c:pt idx="4">
                  <c:v>139594</c:v>
                </c:pt>
              </c:numCache>
              <c:extLst xmlns:c16r2="http://schemas.microsoft.com/office/drawing/2015/06/chart">
                <c:ext xmlns:c15="http://schemas.microsoft.com/office/drawing/2012/chart" uri="{02D57815-91ED-43cb-92C2-25804820EDAC}">
                  <c15:fullRef>
                    <c15:sqref>'6. Gráficos'!$C$14:$AB$14</c15:sqref>
                  </c15:fullRef>
                </c:ext>
              </c:extLst>
            </c:numRef>
          </c:val>
          <c:smooth val="0"/>
          <c:extLst xmlns:c16r2="http://schemas.microsoft.com/office/drawing/2015/06/chart">
            <c:ext xmlns:c16="http://schemas.microsoft.com/office/drawing/2014/chart" uri="{C3380CC4-5D6E-409C-BE32-E72D297353CC}">
              <c16:uniqueId val="{00000002-7ECB-4108-8281-AB041644FAC7}"/>
            </c:ext>
          </c:extLst>
        </c:ser>
        <c:dLbls>
          <c:showLegendKey val="0"/>
          <c:showVal val="0"/>
          <c:showCatName val="0"/>
          <c:showSerName val="0"/>
          <c:showPercent val="0"/>
          <c:showBubbleSize val="0"/>
        </c:dLbls>
        <c:marker val="1"/>
        <c:smooth val="0"/>
        <c:axId val="87407232"/>
        <c:axId val="87413888"/>
        <c:extLst xmlns:c16r2="http://schemas.microsoft.com/office/drawing/2015/06/chart"/>
      </c:lineChart>
      <c:catAx>
        <c:axId val="87407232"/>
        <c:scaling>
          <c:orientation val="minMax"/>
        </c:scaling>
        <c:delete val="0"/>
        <c:axPos val="b"/>
        <c:title>
          <c:tx>
            <c:rich>
              <a:bodyPr/>
              <a:lstStyle/>
              <a:p>
                <a:pPr>
                  <a:defRPr/>
                </a:pPr>
                <a:r>
                  <a:rPr lang="es-CL"/>
                  <a:t>Año</a:t>
                </a:r>
              </a:p>
            </c:rich>
          </c:tx>
          <c:layout/>
          <c:overlay val="0"/>
        </c:title>
        <c:numFmt formatCode="General" sourceLinked="0"/>
        <c:majorTickMark val="none"/>
        <c:minorTickMark val="none"/>
        <c:tickLblPos val="nextTo"/>
        <c:spPr>
          <a:noFill/>
          <a:ln w="19050" cap="flat" cmpd="sng" algn="ctr">
            <a:solidFill>
              <a:schemeClr val="dk1">
                <a:lumMod val="75000"/>
                <a:lumOff val="25000"/>
              </a:schemeClr>
            </a:solidFill>
            <a:round/>
          </a:ln>
          <a:effectLst/>
        </c:spPr>
        <c:txPr>
          <a:bodyPr rot="-60000000" vert="horz"/>
          <a:lstStyle/>
          <a:p>
            <a:pPr>
              <a:defRPr/>
            </a:pPr>
            <a:endParaRPr lang="es-CL"/>
          </a:p>
        </c:txPr>
        <c:crossAx val="87413888"/>
        <c:crosses val="autoZero"/>
        <c:auto val="0"/>
        <c:lblAlgn val="ctr"/>
        <c:lblOffset val="100"/>
        <c:noMultiLvlLbl val="0"/>
      </c:catAx>
      <c:valAx>
        <c:axId val="87413888"/>
        <c:scaling>
          <c:orientation val="minMax"/>
        </c:scaling>
        <c:delete val="0"/>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title>
          <c:tx>
            <c:rich>
              <a:bodyPr rot="-5400000" vert="horz"/>
              <a:lstStyle/>
              <a:p>
                <a:pPr>
                  <a:defRPr/>
                </a:pPr>
                <a:r>
                  <a:rPr lang="es-CL"/>
                  <a:t>N°vientres</a:t>
                </a:r>
              </a:p>
            </c:rich>
          </c:tx>
          <c:layout/>
          <c:overlay val="0"/>
          <c:spPr>
            <a:noFill/>
            <a:ln>
              <a:noFill/>
            </a:ln>
            <a:effectLst/>
          </c:spPr>
        </c:title>
        <c:numFmt formatCode="#,##0" sourceLinked="1"/>
        <c:majorTickMark val="none"/>
        <c:minorTickMark val="none"/>
        <c:tickLblPos val="nextTo"/>
        <c:spPr>
          <a:noFill/>
          <a:ln>
            <a:noFill/>
          </a:ln>
          <a:effectLst/>
        </c:spPr>
        <c:txPr>
          <a:bodyPr rot="-60000000" vert="horz"/>
          <a:lstStyle/>
          <a:p>
            <a:pPr>
              <a:defRPr/>
            </a:pPr>
            <a:endParaRPr lang="es-CL"/>
          </a:p>
        </c:txPr>
        <c:crossAx val="87407232"/>
        <c:crosses val="autoZero"/>
        <c:crossBetween val="between"/>
      </c:valAx>
      <c:spPr>
        <a:noFill/>
        <a:ln>
          <a:noFill/>
        </a:ln>
        <a:effectLst/>
      </c:spPr>
    </c:plotArea>
    <c:legend>
      <c:legendPos val="b"/>
      <c:layout/>
      <c:overlay val="0"/>
      <c:spPr>
        <a:solidFill>
          <a:schemeClr val="lt1">
            <a:lumMod val="95000"/>
            <a:alpha val="39000"/>
          </a:schemeClr>
        </a:solidFill>
        <a:ln>
          <a:noFill/>
        </a:ln>
        <a:effectLst/>
      </c:spPr>
      <c:txPr>
        <a:bodyPr rot="0" vert="horz"/>
        <a:lstStyle/>
        <a:p>
          <a:pPr>
            <a:defRPr/>
          </a:pPr>
          <a:endParaRPr lang="es-CL"/>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sz="1800"/>
      </a:pPr>
      <a:endParaRPr lang="es-CL"/>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s-CL"/>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rot="0" vert="horz"/>
          <a:lstStyle/>
          <a:p>
            <a:pPr>
              <a:defRPr/>
            </a:pPr>
            <a:r>
              <a:rPr lang="es-CL"/>
              <a:t>Evolución serie histórica vientres versus simulación año 25</a:t>
            </a:r>
          </a:p>
        </c:rich>
      </c:tx>
      <c:layout/>
      <c:overlay val="0"/>
      <c:spPr>
        <a:noFill/>
        <a:ln>
          <a:noFill/>
        </a:ln>
        <a:effectLst/>
      </c:spPr>
    </c:title>
    <c:autoTitleDeleted val="0"/>
    <c:plotArea>
      <c:layout/>
      <c:barChart>
        <c:barDir val="col"/>
        <c:grouping val="clustered"/>
        <c:varyColors val="0"/>
        <c:ser>
          <c:idx val="0"/>
          <c:order val="0"/>
          <c:tx>
            <c:v>Vientres</c:v>
          </c:tx>
          <c:spPr>
            <a:solidFill>
              <a:srgbClr val="0070C0"/>
            </a:solidFill>
            <a:ln>
              <a:noFill/>
            </a:ln>
            <a:effectLst/>
          </c:spPr>
          <c:invertIfNegative val="0"/>
          <c:dLbls>
            <c:spPr>
              <a:noFill/>
              <a:ln>
                <a:noFill/>
              </a:ln>
              <a:effectLst/>
            </c:spPr>
            <c:txPr>
              <a:bodyPr rot="0" vert="horz"/>
              <a:lstStyle/>
              <a:p>
                <a:pPr>
                  <a:defRPr/>
                </a:pPr>
                <a:endParaRPr lang="es-CL"/>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trendline>
            <c:spPr>
              <a:ln w="41275" cap="rnd">
                <a:solidFill>
                  <a:srgbClr val="FF0000"/>
                </a:solidFill>
                <a:prstDash val="sysDot"/>
              </a:ln>
              <a:effectLst/>
            </c:spPr>
            <c:trendlineType val="linear"/>
            <c:dispRSqr val="0"/>
            <c:dispEq val="0"/>
          </c:trendline>
          <c:cat>
            <c:strRef>
              <c:f>'6. Gráficos'!$C$81:$G$81</c:f>
              <c:strCache>
                <c:ptCount val="5"/>
                <c:pt idx="0">
                  <c:v>INE 2007</c:v>
                </c:pt>
                <c:pt idx="1">
                  <c:v>INE 2013</c:v>
                </c:pt>
                <c:pt idx="2">
                  <c:v>INE 2015</c:v>
                </c:pt>
                <c:pt idx="3">
                  <c:v>Año 0 - INE 2016</c:v>
                </c:pt>
                <c:pt idx="4">
                  <c:v>Año 25 - Tendencial</c:v>
                </c:pt>
              </c:strCache>
            </c:strRef>
          </c:cat>
          <c:val>
            <c:numRef>
              <c:f>'6. Gráficos'!$C$83:$G$83</c:f>
              <c:numCache>
                <c:formatCode>_ * #,##0_ ;_ * \-#,##0_ ;_ * "-"_ ;_ @_ </c:formatCode>
                <c:ptCount val="5"/>
                <c:pt idx="0">
                  <c:v>102940</c:v>
                </c:pt>
                <c:pt idx="1">
                  <c:v>87986</c:v>
                </c:pt>
                <c:pt idx="2">
                  <c:v>85099</c:v>
                </c:pt>
                <c:pt idx="3">
                  <c:v>85103</c:v>
                </c:pt>
                <c:pt idx="4">
                  <c:v>65125</c:v>
                </c:pt>
              </c:numCache>
            </c:numRef>
          </c:val>
          <c:extLst xmlns:c16r2="http://schemas.microsoft.com/office/drawing/2015/06/chart">
            <c:ext xmlns:c16="http://schemas.microsoft.com/office/drawing/2014/chart" uri="{C3380CC4-5D6E-409C-BE32-E72D297353CC}">
              <c16:uniqueId val="{00000000-A5AE-4130-97FA-D0A5FF4FA22B}"/>
            </c:ext>
          </c:extLst>
        </c:ser>
        <c:dLbls>
          <c:showLegendKey val="0"/>
          <c:showVal val="1"/>
          <c:showCatName val="0"/>
          <c:showSerName val="0"/>
          <c:showPercent val="0"/>
          <c:showBubbleSize val="0"/>
        </c:dLbls>
        <c:gapWidth val="75"/>
        <c:axId val="87321600"/>
        <c:axId val="87327488"/>
      </c:barChart>
      <c:catAx>
        <c:axId val="873216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vert="horz"/>
          <a:lstStyle/>
          <a:p>
            <a:pPr>
              <a:defRPr/>
            </a:pPr>
            <a:endParaRPr lang="es-CL"/>
          </a:p>
        </c:txPr>
        <c:crossAx val="87327488"/>
        <c:crosses val="autoZero"/>
        <c:auto val="1"/>
        <c:lblAlgn val="ctr"/>
        <c:lblOffset val="100"/>
        <c:noMultiLvlLbl val="0"/>
      </c:catAx>
      <c:valAx>
        <c:axId val="87327488"/>
        <c:scaling>
          <c:orientation val="minMax"/>
        </c:scaling>
        <c:delete val="0"/>
        <c:axPos val="l"/>
        <c:title>
          <c:tx>
            <c:rich>
              <a:bodyPr rot="-5400000" vert="horz"/>
              <a:lstStyle/>
              <a:p>
                <a:pPr>
                  <a:defRPr/>
                </a:pPr>
                <a:r>
                  <a:rPr lang="es-CL"/>
                  <a:t>N°vientres</a:t>
                </a:r>
              </a:p>
            </c:rich>
          </c:tx>
          <c:layout/>
          <c:overlay val="0"/>
          <c:spPr>
            <a:noFill/>
            <a:ln>
              <a:noFill/>
            </a:ln>
            <a:effectLst/>
          </c:spPr>
        </c:title>
        <c:numFmt formatCode="_ * #,##0_ ;_ * \-#,##0_ ;_ * &quot;-&quot;_ ;_ @_ " sourceLinked="1"/>
        <c:majorTickMark val="none"/>
        <c:minorTickMark val="none"/>
        <c:tickLblPos val="nextTo"/>
        <c:spPr>
          <a:noFill/>
          <a:ln>
            <a:noFill/>
          </a:ln>
          <a:effectLst/>
        </c:spPr>
        <c:txPr>
          <a:bodyPr rot="-60000000" vert="horz"/>
          <a:lstStyle/>
          <a:p>
            <a:pPr>
              <a:defRPr/>
            </a:pPr>
            <a:endParaRPr lang="es-CL"/>
          </a:p>
        </c:txPr>
        <c:crossAx val="87321600"/>
        <c:crosses val="autoZero"/>
        <c:crossBetween val="between"/>
      </c:valAx>
      <c:spPr>
        <a:noFill/>
        <a:ln>
          <a:noFill/>
        </a:ln>
        <a:effectLst/>
      </c:spPr>
    </c:plotArea>
    <c:legend>
      <c:legendPos val="b"/>
      <c:layout/>
      <c:overlay val="0"/>
      <c:spPr>
        <a:noFill/>
        <a:ln>
          <a:noFill/>
        </a:ln>
        <a:effectLst/>
      </c:spPr>
      <c:txPr>
        <a:bodyPr rot="0" vert="horz"/>
        <a:lstStyle/>
        <a:p>
          <a:pPr>
            <a:defRPr/>
          </a:pPr>
          <a:endParaRPr lang="es-CL"/>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sz="1600"/>
      </a:pPr>
      <a:endParaRPr lang="es-CL"/>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D10553A-CF5E-464B-A8CA-0928968B34A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ES"/>
        </a:p>
      </dgm:t>
    </dgm:pt>
    <dgm:pt modelId="{5CCB224B-8BF4-429A-8A49-50438A0BEFD1}">
      <dgm:prSet phldrT="[Texto]"/>
      <dgm:spPr/>
      <dgm:t>
        <a:bodyPr/>
        <a:lstStyle/>
        <a:p>
          <a:r>
            <a:rPr lang="es-ES" dirty="0"/>
            <a:t>1. Introducción</a:t>
          </a:r>
        </a:p>
      </dgm:t>
    </dgm:pt>
    <dgm:pt modelId="{DE009398-63B6-4FE1-9FBB-1756E8D4370A}" type="parTrans" cxnId="{2AFA57AF-AA9B-48C2-A3E9-2E340A1A69D7}">
      <dgm:prSet/>
      <dgm:spPr/>
      <dgm:t>
        <a:bodyPr/>
        <a:lstStyle/>
        <a:p>
          <a:endParaRPr lang="es-ES"/>
        </a:p>
      </dgm:t>
    </dgm:pt>
    <dgm:pt modelId="{ABEFAF08-04A8-4557-AC3A-F5AB818077D8}" type="sibTrans" cxnId="{2AFA57AF-AA9B-48C2-A3E9-2E340A1A69D7}">
      <dgm:prSet/>
      <dgm:spPr/>
      <dgm:t>
        <a:bodyPr/>
        <a:lstStyle/>
        <a:p>
          <a:endParaRPr lang="es-ES"/>
        </a:p>
      </dgm:t>
    </dgm:pt>
    <dgm:pt modelId="{5D81E6DF-286E-4F63-A435-88FB52C3CB14}">
      <dgm:prSet phldrT="[Texto]"/>
      <dgm:spPr/>
      <dgm:t>
        <a:bodyPr/>
        <a:lstStyle/>
        <a:p>
          <a:pPr>
            <a:buFont typeface="+mj-lt"/>
            <a:buNone/>
          </a:pPr>
          <a:r>
            <a:rPr lang="es-CL" dirty="0"/>
            <a:t>2. Volumen de extracción base y potencial</a:t>
          </a:r>
          <a:endParaRPr lang="es-ES" dirty="0"/>
        </a:p>
      </dgm:t>
    </dgm:pt>
    <dgm:pt modelId="{03222102-8D49-4D80-A151-53896D8420FA}" type="parTrans" cxnId="{417F0D93-EA76-471B-B1E7-935A2E584722}">
      <dgm:prSet/>
      <dgm:spPr/>
      <dgm:t>
        <a:bodyPr/>
        <a:lstStyle/>
        <a:p>
          <a:endParaRPr lang="es-ES"/>
        </a:p>
      </dgm:t>
    </dgm:pt>
    <dgm:pt modelId="{3F181AF9-5680-4A6A-A3A6-0A09BCAA1E0F}" type="sibTrans" cxnId="{417F0D93-EA76-471B-B1E7-935A2E584722}">
      <dgm:prSet/>
      <dgm:spPr/>
      <dgm:t>
        <a:bodyPr/>
        <a:lstStyle/>
        <a:p>
          <a:endParaRPr lang="es-ES"/>
        </a:p>
      </dgm:t>
    </dgm:pt>
    <dgm:pt modelId="{9F8FAB7E-D66F-4848-BF15-A7043960A2B0}">
      <dgm:prSet/>
      <dgm:spPr/>
      <dgm:t>
        <a:bodyPr/>
        <a:lstStyle/>
        <a:p>
          <a:r>
            <a:rPr lang="es-CL" dirty="0"/>
            <a:t>3. Mercados objetivo</a:t>
          </a:r>
        </a:p>
      </dgm:t>
    </dgm:pt>
    <dgm:pt modelId="{4FAA9D29-ED5B-44DA-8049-BE0596C620B0}" type="parTrans" cxnId="{DB46E24A-2C64-45A6-BD18-4B90FF4251AB}">
      <dgm:prSet/>
      <dgm:spPr/>
      <dgm:t>
        <a:bodyPr/>
        <a:lstStyle/>
        <a:p>
          <a:endParaRPr lang="es-ES"/>
        </a:p>
      </dgm:t>
    </dgm:pt>
    <dgm:pt modelId="{94006439-D72E-4B59-933C-8DE9A8DA77A3}" type="sibTrans" cxnId="{DB46E24A-2C64-45A6-BD18-4B90FF4251AB}">
      <dgm:prSet/>
      <dgm:spPr/>
      <dgm:t>
        <a:bodyPr/>
        <a:lstStyle/>
        <a:p>
          <a:endParaRPr lang="es-ES"/>
        </a:p>
      </dgm:t>
    </dgm:pt>
    <dgm:pt modelId="{67D51BF7-B841-4475-8021-9206BF629BAD}">
      <dgm:prSet/>
      <dgm:spPr/>
      <dgm:t>
        <a:bodyPr/>
        <a:lstStyle/>
        <a:p>
          <a:r>
            <a:rPr lang="es-CL" dirty="0"/>
            <a:t>4. Brechas socio-culturales y mapa de actores</a:t>
          </a:r>
        </a:p>
      </dgm:t>
    </dgm:pt>
    <dgm:pt modelId="{43924030-79AA-4DD8-8C5C-5C8ACB3C22A4}" type="parTrans" cxnId="{20F75F60-8B27-4AB4-8BAD-84D7EB635F9D}">
      <dgm:prSet/>
      <dgm:spPr/>
      <dgm:t>
        <a:bodyPr/>
        <a:lstStyle/>
        <a:p>
          <a:endParaRPr lang="es-ES"/>
        </a:p>
      </dgm:t>
    </dgm:pt>
    <dgm:pt modelId="{8CF64C9F-0C7C-4A5C-B700-C03A8E651414}" type="sibTrans" cxnId="{20F75F60-8B27-4AB4-8BAD-84D7EB635F9D}">
      <dgm:prSet/>
      <dgm:spPr/>
      <dgm:t>
        <a:bodyPr/>
        <a:lstStyle/>
        <a:p>
          <a:endParaRPr lang="es-ES"/>
        </a:p>
      </dgm:t>
    </dgm:pt>
    <dgm:pt modelId="{DFC5BDDD-15C4-4CFC-BCDA-24A6404ACF38}">
      <dgm:prSet/>
      <dgm:spPr/>
      <dgm:t>
        <a:bodyPr/>
        <a:lstStyle/>
        <a:p>
          <a:r>
            <a:rPr lang="es-CL" dirty="0"/>
            <a:t>5. Elementos tecnológicos a nivel de planta</a:t>
          </a:r>
        </a:p>
      </dgm:t>
    </dgm:pt>
    <dgm:pt modelId="{15525D91-ADE7-411B-858B-C9A4DA52BB01}" type="parTrans" cxnId="{841A8451-D622-4FCC-8891-0A782B993D77}">
      <dgm:prSet/>
      <dgm:spPr/>
      <dgm:t>
        <a:bodyPr/>
        <a:lstStyle/>
        <a:p>
          <a:endParaRPr lang="es-ES"/>
        </a:p>
      </dgm:t>
    </dgm:pt>
    <dgm:pt modelId="{8E7AF242-6FF3-4329-87FC-B485271D65B7}" type="sibTrans" cxnId="{841A8451-D622-4FCC-8891-0A782B993D77}">
      <dgm:prSet/>
      <dgm:spPr/>
      <dgm:t>
        <a:bodyPr/>
        <a:lstStyle/>
        <a:p>
          <a:endParaRPr lang="es-ES"/>
        </a:p>
      </dgm:t>
    </dgm:pt>
    <dgm:pt modelId="{BAA352E3-CDF4-48C0-926D-EBC97B1F77AC}">
      <dgm:prSet/>
      <dgm:spPr/>
      <dgm:t>
        <a:bodyPr/>
        <a:lstStyle/>
        <a:p>
          <a:r>
            <a:rPr lang="es-CL" dirty="0"/>
            <a:t>6. </a:t>
          </a:r>
          <a:r>
            <a:rPr lang="es-CL" dirty="0" smtClean="0"/>
            <a:t>Evaluación económica y social y Alternativas de propiedad</a:t>
          </a:r>
          <a:endParaRPr lang="es-CL" dirty="0"/>
        </a:p>
      </dgm:t>
    </dgm:pt>
    <dgm:pt modelId="{3B0343AA-F8A8-491A-B58E-3B1BD6C78BBC}" type="parTrans" cxnId="{34E650B9-2385-43B1-A695-314321E5D6AE}">
      <dgm:prSet/>
      <dgm:spPr/>
      <dgm:t>
        <a:bodyPr/>
        <a:lstStyle/>
        <a:p>
          <a:endParaRPr lang="es-ES"/>
        </a:p>
      </dgm:t>
    </dgm:pt>
    <dgm:pt modelId="{FA88D7D2-E393-403F-8132-E9BDBCAD8CDE}" type="sibTrans" cxnId="{34E650B9-2385-43B1-A695-314321E5D6AE}">
      <dgm:prSet/>
      <dgm:spPr/>
      <dgm:t>
        <a:bodyPr/>
        <a:lstStyle/>
        <a:p>
          <a:endParaRPr lang="es-ES"/>
        </a:p>
      </dgm:t>
    </dgm:pt>
    <dgm:pt modelId="{292375BB-2B0C-412B-B94D-1E8194EFEAAF}">
      <dgm:prSet/>
      <dgm:spPr/>
      <dgm:t>
        <a:bodyPr/>
        <a:lstStyle/>
        <a:p>
          <a:r>
            <a:rPr lang="es-CL" dirty="0"/>
            <a:t>7</a:t>
          </a:r>
          <a:r>
            <a:rPr lang="es-CL" dirty="0" smtClean="0"/>
            <a:t>. Modelos </a:t>
          </a:r>
          <a:r>
            <a:rPr lang="es-CL" dirty="0"/>
            <a:t>de gestión</a:t>
          </a:r>
        </a:p>
      </dgm:t>
    </dgm:pt>
    <dgm:pt modelId="{C8DE870A-C210-4D9D-8A58-ACCDF8F97BFE}" type="parTrans" cxnId="{F5393BB8-FA4E-4ABF-B032-BC18B2D1DEB2}">
      <dgm:prSet/>
      <dgm:spPr/>
      <dgm:t>
        <a:bodyPr/>
        <a:lstStyle/>
        <a:p>
          <a:endParaRPr lang="es-CL"/>
        </a:p>
      </dgm:t>
    </dgm:pt>
    <dgm:pt modelId="{24C6932D-9E66-4B31-BB10-655F5F37B7E4}" type="sibTrans" cxnId="{F5393BB8-FA4E-4ABF-B032-BC18B2D1DEB2}">
      <dgm:prSet/>
      <dgm:spPr/>
      <dgm:t>
        <a:bodyPr/>
        <a:lstStyle/>
        <a:p>
          <a:endParaRPr lang="es-CL"/>
        </a:p>
      </dgm:t>
    </dgm:pt>
    <dgm:pt modelId="{89AA8685-CE54-4ABA-A86A-C339F0DEE58F}" type="pres">
      <dgm:prSet presAssocID="{9D10553A-CF5E-464B-A8CA-0928968B34AD}" presName="linear" presStyleCnt="0">
        <dgm:presLayoutVars>
          <dgm:animLvl val="lvl"/>
          <dgm:resizeHandles val="exact"/>
        </dgm:presLayoutVars>
      </dgm:prSet>
      <dgm:spPr/>
      <dgm:t>
        <a:bodyPr/>
        <a:lstStyle/>
        <a:p>
          <a:endParaRPr lang="es-ES"/>
        </a:p>
      </dgm:t>
    </dgm:pt>
    <dgm:pt modelId="{3078ACB3-ACF3-444B-92F5-E8CDD9046548}" type="pres">
      <dgm:prSet presAssocID="{5CCB224B-8BF4-429A-8A49-50438A0BEFD1}" presName="parentText" presStyleLbl="node1" presStyleIdx="0" presStyleCnt="7">
        <dgm:presLayoutVars>
          <dgm:chMax val="0"/>
          <dgm:bulletEnabled val="1"/>
        </dgm:presLayoutVars>
      </dgm:prSet>
      <dgm:spPr/>
      <dgm:t>
        <a:bodyPr/>
        <a:lstStyle/>
        <a:p>
          <a:endParaRPr lang="es-ES"/>
        </a:p>
      </dgm:t>
    </dgm:pt>
    <dgm:pt modelId="{8079DA3C-7076-49B2-B12A-68F41475A929}" type="pres">
      <dgm:prSet presAssocID="{ABEFAF08-04A8-4557-AC3A-F5AB818077D8}" presName="spacer" presStyleCnt="0"/>
      <dgm:spPr/>
    </dgm:pt>
    <dgm:pt modelId="{6FB04A35-3E2A-4166-9DA3-F34E716B485A}" type="pres">
      <dgm:prSet presAssocID="{5D81E6DF-286E-4F63-A435-88FB52C3CB14}" presName="parentText" presStyleLbl="node1" presStyleIdx="1" presStyleCnt="7">
        <dgm:presLayoutVars>
          <dgm:chMax val="0"/>
          <dgm:bulletEnabled val="1"/>
        </dgm:presLayoutVars>
      </dgm:prSet>
      <dgm:spPr/>
      <dgm:t>
        <a:bodyPr/>
        <a:lstStyle/>
        <a:p>
          <a:endParaRPr lang="es-ES"/>
        </a:p>
      </dgm:t>
    </dgm:pt>
    <dgm:pt modelId="{7532FEC8-158D-4FA3-9543-B2916CA166B9}" type="pres">
      <dgm:prSet presAssocID="{3F181AF9-5680-4A6A-A3A6-0A09BCAA1E0F}" presName="spacer" presStyleCnt="0"/>
      <dgm:spPr/>
    </dgm:pt>
    <dgm:pt modelId="{4F2A9D9D-16D5-42D9-A1FE-CE2050C61918}" type="pres">
      <dgm:prSet presAssocID="{9F8FAB7E-D66F-4848-BF15-A7043960A2B0}" presName="parentText" presStyleLbl="node1" presStyleIdx="2" presStyleCnt="7">
        <dgm:presLayoutVars>
          <dgm:chMax val="0"/>
          <dgm:bulletEnabled val="1"/>
        </dgm:presLayoutVars>
      </dgm:prSet>
      <dgm:spPr/>
      <dgm:t>
        <a:bodyPr/>
        <a:lstStyle/>
        <a:p>
          <a:endParaRPr lang="es-ES"/>
        </a:p>
      </dgm:t>
    </dgm:pt>
    <dgm:pt modelId="{5262B31C-1CF4-477F-BBDC-BB1672886DB9}" type="pres">
      <dgm:prSet presAssocID="{94006439-D72E-4B59-933C-8DE9A8DA77A3}" presName="spacer" presStyleCnt="0"/>
      <dgm:spPr/>
    </dgm:pt>
    <dgm:pt modelId="{9784C2B1-61AB-4EE7-9F14-F9E2D8BCC59C}" type="pres">
      <dgm:prSet presAssocID="{67D51BF7-B841-4475-8021-9206BF629BAD}" presName="parentText" presStyleLbl="node1" presStyleIdx="3" presStyleCnt="7">
        <dgm:presLayoutVars>
          <dgm:chMax val="0"/>
          <dgm:bulletEnabled val="1"/>
        </dgm:presLayoutVars>
      </dgm:prSet>
      <dgm:spPr/>
      <dgm:t>
        <a:bodyPr/>
        <a:lstStyle/>
        <a:p>
          <a:endParaRPr lang="es-ES"/>
        </a:p>
      </dgm:t>
    </dgm:pt>
    <dgm:pt modelId="{775D2BE9-CD5F-4DF0-A740-3D5083F23BB6}" type="pres">
      <dgm:prSet presAssocID="{8CF64C9F-0C7C-4A5C-B700-C03A8E651414}" presName="spacer" presStyleCnt="0"/>
      <dgm:spPr/>
    </dgm:pt>
    <dgm:pt modelId="{BF404315-9D64-477C-869E-F6F4CE22C0D4}" type="pres">
      <dgm:prSet presAssocID="{DFC5BDDD-15C4-4CFC-BCDA-24A6404ACF38}" presName="parentText" presStyleLbl="node1" presStyleIdx="4" presStyleCnt="7">
        <dgm:presLayoutVars>
          <dgm:chMax val="0"/>
          <dgm:bulletEnabled val="1"/>
        </dgm:presLayoutVars>
      </dgm:prSet>
      <dgm:spPr/>
      <dgm:t>
        <a:bodyPr/>
        <a:lstStyle/>
        <a:p>
          <a:endParaRPr lang="es-ES"/>
        </a:p>
      </dgm:t>
    </dgm:pt>
    <dgm:pt modelId="{3BFD875D-53AF-432E-AD55-84A7626D2971}" type="pres">
      <dgm:prSet presAssocID="{8E7AF242-6FF3-4329-87FC-B485271D65B7}" presName="spacer" presStyleCnt="0"/>
      <dgm:spPr/>
    </dgm:pt>
    <dgm:pt modelId="{20FA64A5-69FE-4E02-B553-35F1E60FB768}" type="pres">
      <dgm:prSet presAssocID="{BAA352E3-CDF4-48C0-926D-EBC97B1F77AC}" presName="parentText" presStyleLbl="node1" presStyleIdx="5" presStyleCnt="7" custLinFactNeighborY="1">
        <dgm:presLayoutVars>
          <dgm:chMax val="0"/>
          <dgm:bulletEnabled val="1"/>
        </dgm:presLayoutVars>
      </dgm:prSet>
      <dgm:spPr/>
      <dgm:t>
        <a:bodyPr/>
        <a:lstStyle/>
        <a:p>
          <a:endParaRPr lang="es-ES"/>
        </a:p>
      </dgm:t>
    </dgm:pt>
    <dgm:pt modelId="{20FA19E8-63E5-46CE-B511-EC04FE1FBB30}" type="pres">
      <dgm:prSet presAssocID="{FA88D7D2-E393-403F-8132-E9BDBCAD8CDE}" presName="spacer" presStyleCnt="0"/>
      <dgm:spPr/>
    </dgm:pt>
    <dgm:pt modelId="{77386A22-973F-477C-BCD7-3B55FBAC1003}" type="pres">
      <dgm:prSet presAssocID="{292375BB-2B0C-412B-B94D-1E8194EFEAAF}" presName="parentText" presStyleLbl="node1" presStyleIdx="6" presStyleCnt="7">
        <dgm:presLayoutVars>
          <dgm:chMax val="0"/>
          <dgm:bulletEnabled val="1"/>
        </dgm:presLayoutVars>
      </dgm:prSet>
      <dgm:spPr/>
      <dgm:t>
        <a:bodyPr/>
        <a:lstStyle/>
        <a:p>
          <a:endParaRPr lang="es-ES"/>
        </a:p>
      </dgm:t>
    </dgm:pt>
  </dgm:ptLst>
  <dgm:cxnLst>
    <dgm:cxn modelId="{E3046AA8-42E4-4499-A948-A0761CC9EB87}" type="presOf" srcId="{BAA352E3-CDF4-48C0-926D-EBC97B1F77AC}" destId="{20FA64A5-69FE-4E02-B553-35F1E60FB768}" srcOrd="0" destOrd="0" presId="urn:microsoft.com/office/officeart/2005/8/layout/vList2"/>
    <dgm:cxn modelId="{F5393BB8-FA4E-4ABF-B032-BC18B2D1DEB2}" srcId="{9D10553A-CF5E-464B-A8CA-0928968B34AD}" destId="{292375BB-2B0C-412B-B94D-1E8194EFEAAF}" srcOrd="6" destOrd="0" parTransId="{C8DE870A-C210-4D9D-8A58-ACCDF8F97BFE}" sibTransId="{24C6932D-9E66-4B31-BB10-655F5F37B7E4}"/>
    <dgm:cxn modelId="{34E650B9-2385-43B1-A695-314321E5D6AE}" srcId="{9D10553A-CF5E-464B-A8CA-0928968B34AD}" destId="{BAA352E3-CDF4-48C0-926D-EBC97B1F77AC}" srcOrd="5" destOrd="0" parTransId="{3B0343AA-F8A8-491A-B58E-3B1BD6C78BBC}" sibTransId="{FA88D7D2-E393-403F-8132-E9BDBCAD8CDE}"/>
    <dgm:cxn modelId="{5279A27D-5ACD-4245-819B-B292EFC85E9D}" type="presOf" srcId="{DFC5BDDD-15C4-4CFC-BCDA-24A6404ACF38}" destId="{BF404315-9D64-477C-869E-F6F4CE22C0D4}" srcOrd="0" destOrd="0" presId="urn:microsoft.com/office/officeart/2005/8/layout/vList2"/>
    <dgm:cxn modelId="{86D6E151-4992-49A7-B8A7-FFD6305FC96B}" type="presOf" srcId="{5D81E6DF-286E-4F63-A435-88FB52C3CB14}" destId="{6FB04A35-3E2A-4166-9DA3-F34E716B485A}" srcOrd="0" destOrd="0" presId="urn:microsoft.com/office/officeart/2005/8/layout/vList2"/>
    <dgm:cxn modelId="{2AFA57AF-AA9B-48C2-A3E9-2E340A1A69D7}" srcId="{9D10553A-CF5E-464B-A8CA-0928968B34AD}" destId="{5CCB224B-8BF4-429A-8A49-50438A0BEFD1}" srcOrd="0" destOrd="0" parTransId="{DE009398-63B6-4FE1-9FBB-1756E8D4370A}" sibTransId="{ABEFAF08-04A8-4557-AC3A-F5AB818077D8}"/>
    <dgm:cxn modelId="{9E4AD95B-1874-4A2C-858E-4B610D410828}" type="presOf" srcId="{5CCB224B-8BF4-429A-8A49-50438A0BEFD1}" destId="{3078ACB3-ACF3-444B-92F5-E8CDD9046548}" srcOrd="0" destOrd="0" presId="urn:microsoft.com/office/officeart/2005/8/layout/vList2"/>
    <dgm:cxn modelId="{417F0D93-EA76-471B-B1E7-935A2E584722}" srcId="{9D10553A-CF5E-464B-A8CA-0928968B34AD}" destId="{5D81E6DF-286E-4F63-A435-88FB52C3CB14}" srcOrd="1" destOrd="0" parTransId="{03222102-8D49-4D80-A151-53896D8420FA}" sibTransId="{3F181AF9-5680-4A6A-A3A6-0A09BCAA1E0F}"/>
    <dgm:cxn modelId="{BE38DA25-100F-4104-8286-AEF9A21D725C}" type="presOf" srcId="{67D51BF7-B841-4475-8021-9206BF629BAD}" destId="{9784C2B1-61AB-4EE7-9F14-F9E2D8BCC59C}" srcOrd="0" destOrd="0" presId="urn:microsoft.com/office/officeart/2005/8/layout/vList2"/>
    <dgm:cxn modelId="{841A8451-D622-4FCC-8891-0A782B993D77}" srcId="{9D10553A-CF5E-464B-A8CA-0928968B34AD}" destId="{DFC5BDDD-15C4-4CFC-BCDA-24A6404ACF38}" srcOrd="4" destOrd="0" parTransId="{15525D91-ADE7-411B-858B-C9A4DA52BB01}" sibTransId="{8E7AF242-6FF3-4329-87FC-B485271D65B7}"/>
    <dgm:cxn modelId="{037CA714-E4E7-4AA9-9691-6DFC98FE6E8F}" type="presOf" srcId="{292375BB-2B0C-412B-B94D-1E8194EFEAAF}" destId="{77386A22-973F-477C-BCD7-3B55FBAC1003}" srcOrd="0" destOrd="0" presId="urn:microsoft.com/office/officeart/2005/8/layout/vList2"/>
    <dgm:cxn modelId="{20F75F60-8B27-4AB4-8BAD-84D7EB635F9D}" srcId="{9D10553A-CF5E-464B-A8CA-0928968B34AD}" destId="{67D51BF7-B841-4475-8021-9206BF629BAD}" srcOrd="3" destOrd="0" parTransId="{43924030-79AA-4DD8-8C5C-5C8ACB3C22A4}" sibTransId="{8CF64C9F-0C7C-4A5C-B700-C03A8E651414}"/>
    <dgm:cxn modelId="{71480597-1E45-47A3-9962-E36D4A1C7DF4}" type="presOf" srcId="{9D10553A-CF5E-464B-A8CA-0928968B34AD}" destId="{89AA8685-CE54-4ABA-A86A-C339F0DEE58F}" srcOrd="0" destOrd="0" presId="urn:microsoft.com/office/officeart/2005/8/layout/vList2"/>
    <dgm:cxn modelId="{54B41070-93AB-4F1F-8FEC-EA7E06C9F514}" type="presOf" srcId="{9F8FAB7E-D66F-4848-BF15-A7043960A2B0}" destId="{4F2A9D9D-16D5-42D9-A1FE-CE2050C61918}" srcOrd="0" destOrd="0" presId="urn:microsoft.com/office/officeart/2005/8/layout/vList2"/>
    <dgm:cxn modelId="{DB46E24A-2C64-45A6-BD18-4B90FF4251AB}" srcId="{9D10553A-CF5E-464B-A8CA-0928968B34AD}" destId="{9F8FAB7E-D66F-4848-BF15-A7043960A2B0}" srcOrd="2" destOrd="0" parTransId="{4FAA9D29-ED5B-44DA-8049-BE0596C620B0}" sibTransId="{94006439-D72E-4B59-933C-8DE9A8DA77A3}"/>
    <dgm:cxn modelId="{BBDE92FB-A77F-4497-B6C2-2ED5C127EB3B}" type="presParOf" srcId="{89AA8685-CE54-4ABA-A86A-C339F0DEE58F}" destId="{3078ACB3-ACF3-444B-92F5-E8CDD9046548}" srcOrd="0" destOrd="0" presId="urn:microsoft.com/office/officeart/2005/8/layout/vList2"/>
    <dgm:cxn modelId="{8EEEB3F3-7307-4631-AA55-E58ED18808EF}" type="presParOf" srcId="{89AA8685-CE54-4ABA-A86A-C339F0DEE58F}" destId="{8079DA3C-7076-49B2-B12A-68F41475A929}" srcOrd="1" destOrd="0" presId="urn:microsoft.com/office/officeart/2005/8/layout/vList2"/>
    <dgm:cxn modelId="{13E3F414-194D-40EB-AD14-49D874930389}" type="presParOf" srcId="{89AA8685-CE54-4ABA-A86A-C339F0DEE58F}" destId="{6FB04A35-3E2A-4166-9DA3-F34E716B485A}" srcOrd="2" destOrd="0" presId="urn:microsoft.com/office/officeart/2005/8/layout/vList2"/>
    <dgm:cxn modelId="{BBD9181E-F374-4B84-9F0B-F56A151679DD}" type="presParOf" srcId="{89AA8685-CE54-4ABA-A86A-C339F0DEE58F}" destId="{7532FEC8-158D-4FA3-9543-B2916CA166B9}" srcOrd="3" destOrd="0" presId="urn:microsoft.com/office/officeart/2005/8/layout/vList2"/>
    <dgm:cxn modelId="{7D6189BD-31C4-45A2-AB55-4424BA6A67F7}" type="presParOf" srcId="{89AA8685-CE54-4ABA-A86A-C339F0DEE58F}" destId="{4F2A9D9D-16D5-42D9-A1FE-CE2050C61918}" srcOrd="4" destOrd="0" presId="urn:microsoft.com/office/officeart/2005/8/layout/vList2"/>
    <dgm:cxn modelId="{BB3CE3DC-D30F-4CEF-B0B7-C11F12BC2789}" type="presParOf" srcId="{89AA8685-CE54-4ABA-A86A-C339F0DEE58F}" destId="{5262B31C-1CF4-477F-BBDC-BB1672886DB9}" srcOrd="5" destOrd="0" presId="urn:microsoft.com/office/officeart/2005/8/layout/vList2"/>
    <dgm:cxn modelId="{E0572AD8-9120-4AD2-8511-E603AD588078}" type="presParOf" srcId="{89AA8685-CE54-4ABA-A86A-C339F0DEE58F}" destId="{9784C2B1-61AB-4EE7-9F14-F9E2D8BCC59C}" srcOrd="6" destOrd="0" presId="urn:microsoft.com/office/officeart/2005/8/layout/vList2"/>
    <dgm:cxn modelId="{A2D88F6A-9812-40CC-854C-6227A1F3FDCC}" type="presParOf" srcId="{89AA8685-CE54-4ABA-A86A-C339F0DEE58F}" destId="{775D2BE9-CD5F-4DF0-A740-3D5083F23BB6}" srcOrd="7" destOrd="0" presId="urn:microsoft.com/office/officeart/2005/8/layout/vList2"/>
    <dgm:cxn modelId="{EE015B83-5611-4117-9697-67DC96AEF95E}" type="presParOf" srcId="{89AA8685-CE54-4ABA-A86A-C339F0DEE58F}" destId="{BF404315-9D64-477C-869E-F6F4CE22C0D4}" srcOrd="8" destOrd="0" presId="urn:microsoft.com/office/officeart/2005/8/layout/vList2"/>
    <dgm:cxn modelId="{0D4B2785-EDF4-479A-8E65-980A70BB82B0}" type="presParOf" srcId="{89AA8685-CE54-4ABA-A86A-C339F0DEE58F}" destId="{3BFD875D-53AF-432E-AD55-84A7626D2971}" srcOrd="9" destOrd="0" presId="urn:microsoft.com/office/officeart/2005/8/layout/vList2"/>
    <dgm:cxn modelId="{AC61A12B-E7BF-4B5E-980B-704FF706246C}" type="presParOf" srcId="{89AA8685-CE54-4ABA-A86A-C339F0DEE58F}" destId="{20FA64A5-69FE-4E02-B553-35F1E60FB768}" srcOrd="10" destOrd="0" presId="urn:microsoft.com/office/officeart/2005/8/layout/vList2"/>
    <dgm:cxn modelId="{6BB914C7-D2EC-4672-956C-615566D42DC1}" type="presParOf" srcId="{89AA8685-CE54-4ABA-A86A-C339F0DEE58F}" destId="{20FA19E8-63E5-46CE-B511-EC04FE1FBB30}" srcOrd="11" destOrd="0" presId="urn:microsoft.com/office/officeart/2005/8/layout/vList2"/>
    <dgm:cxn modelId="{03DDE095-817C-43B7-85DC-A8F10CCA9658}" type="presParOf" srcId="{89AA8685-CE54-4ABA-A86A-C339F0DEE58F}" destId="{77386A22-973F-477C-BCD7-3B55FBAC1003}" srcOrd="1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A02E903-B964-4051-B405-CCA4DFEB6045}"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es-ES"/>
        </a:p>
      </dgm:t>
    </dgm:pt>
    <dgm:pt modelId="{6A7E7A71-85B7-4DCE-B097-705DFE9C4C08}">
      <dgm:prSet phldrT="[Texto]"/>
      <dgm:spPr/>
      <dgm:t>
        <a:bodyPr/>
        <a:lstStyle/>
        <a:p>
          <a:r>
            <a:rPr lang="es-ES" dirty="0"/>
            <a:t>Tendencial</a:t>
          </a:r>
        </a:p>
      </dgm:t>
    </dgm:pt>
    <dgm:pt modelId="{4B42150E-454C-4EDF-A4D4-7CDB990AB1B7}" type="parTrans" cxnId="{B65500D2-AED0-4F02-AF77-CCF9C64B849B}">
      <dgm:prSet/>
      <dgm:spPr/>
      <dgm:t>
        <a:bodyPr/>
        <a:lstStyle/>
        <a:p>
          <a:endParaRPr lang="es-ES"/>
        </a:p>
      </dgm:t>
    </dgm:pt>
    <dgm:pt modelId="{DC7E2E42-2EB2-48F5-B09F-10C49EAC5495}" type="sibTrans" cxnId="{B65500D2-AED0-4F02-AF77-CCF9C64B849B}">
      <dgm:prSet/>
      <dgm:spPr/>
      <dgm:t>
        <a:bodyPr/>
        <a:lstStyle/>
        <a:p>
          <a:endParaRPr lang="es-ES"/>
        </a:p>
      </dgm:t>
    </dgm:pt>
    <dgm:pt modelId="{7E47C23B-0B38-459A-B18B-090F462784D0}">
      <dgm:prSet phldrT="[Texto]"/>
      <dgm:spPr>
        <a:solidFill>
          <a:srgbClr val="FFC000"/>
        </a:solidFill>
      </dgm:spPr>
      <dgm:t>
        <a:bodyPr/>
        <a:lstStyle/>
        <a:p>
          <a:r>
            <a:rPr lang="es-ES" dirty="0"/>
            <a:t>Moderado</a:t>
          </a:r>
        </a:p>
      </dgm:t>
    </dgm:pt>
    <dgm:pt modelId="{B5FCD872-EB41-4EA7-947D-EAC4E4C3F354}" type="parTrans" cxnId="{CB1EB00B-FA65-4171-8567-7A45D5962A3B}">
      <dgm:prSet/>
      <dgm:spPr/>
      <dgm:t>
        <a:bodyPr/>
        <a:lstStyle/>
        <a:p>
          <a:endParaRPr lang="es-ES"/>
        </a:p>
      </dgm:t>
    </dgm:pt>
    <dgm:pt modelId="{722ECEFF-FEDC-48AF-9506-D62A07FC8F02}" type="sibTrans" cxnId="{CB1EB00B-FA65-4171-8567-7A45D5962A3B}">
      <dgm:prSet/>
      <dgm:spPr/>
      <dgm:t>
        <a:bodyPr/>
        <a:lstStyle/>
        <a:p>
          <a:endParaRPr lang="es-ES"/>
        </a:p>
      </dgm:t>
    </dgm:pt>
    <dgm:pt modelId="{C6810B65-67A9-4F43-B43D-EA170DC3BE46}">
      <dgm:prSet phldrT="[Texto]"/>
      <dgm:spPr>
        <a:solidFill>
          <a:srgbClr val="C00000"/>
        </a:solidFill>
      </dgm:spPr>
      <dgm:t>
        <a:bodyPr/>
        <a:lstStyle/>
        <a:p>
          <a:r>
            <a:rPr lang="es-ES" dirty="0"/>
            <a:t>Acelerado</a:t>
          </a:r>
        </a:p>
      </dgm:t>
    </dgm:pt>
    <dgm:pt modelId="{DB358AB5-9FD8-491A-86B4-BA662B27C40F}" type="parTrans" cxnId="{D65988AD-BF7F-40E6-9DF1-F9819D8B3B16}">
      <dgm:prSet/>
      <dgm:spPr/>
      <dgm:t>
        <a:bodyPr/>
        <a:lstStyle/>
        <a:p>
          <a:endParaRPr lang="es-ES"/>
        </a:p>
      </dgm:t>
    </dgm:pt>
    <dgm:pt modelId="{A4BA600D-0DA8-4BA3-8041-570AC65C055C}" type="sibTrans" cxnId="{D65988AD-BF7F-40E6-9DF1-F9819D8B3B16}">
      <dgm:prSet/>
      <dgm:spPr/>
      <dgm:t>
        <a:bodyPr/>
        <a:lstStyle/>
        <a:p>
          <a:endParaRPr lang="es-ES"/>
        </a:p>
      </dgm:t>
    </dgm:pt>
    <dgm:pt modelId="{61A5B9ED-2434-47AB-B0B2-10BDC629BECA}">
      <dgm:prSet phldrT="[Texto]"/>
      <dgm:spPr/>
      <dgm:t>
        <a:bodyPr/>
        <a:lstStyle/>
        <a:p>
          <a:r>
            <a:rPr lang="es-ES_tradnl" dirty="0"/>
            <a:t>Describe la situación actual tomando los valores de los parámetros con información reciente del sector, supone que la Región va a mantener estos valores hasta el último año de la simulación.</a:t>
          </a:r>
          <a:endParaRPr lang="es-ES" dirty="0"/>
        </a:p>
      </dgm:t>
    </dgm:pt>
    <dgm:pt modelId="{09032D48-3A47-4438-AF5E-C9DF3F2E740C}" type="parTrans" cxnId="{93DDA885-B6DB-4978-9DBA-0E0E48402524}">
      <dgm:prSet/>
      <dgm:spPr/>
      <dgm:t>
        <a:bodyPr/>
        <a:lstStyle/>
        <a:p>
          <a:endParaRPr lang="es-ES"/>
        </a:p>
      </dgm:t>
    </dgm:pt>
    <dgm:pt modelId="{2717910B-D92C-4130-BD0C-97D65FBDFB61}" type="sibTrans" cxnId="{93DDA885-B6DB-4978-9DBA-0E0E48402524}">
      <dgm:prSet/>
      <dgm:spPr/>
      <dgm:t>
        <a:bodyPr/>
        <a:lstStyle/>
        <a:p>
          <a:endParaRPr lang="es-ES"/>
        </a:p>
      </dgm:t>
    </dgm:pt>
    <dgm:pt modelId="{3486A877-0275-435E-B21A-4A4B065BF173}">
      <dgm:prSet phldrT="[Texto]"/>
      <dgm:spPr>
        <a:noFill/>
      </dgm:spPr>
      <dgm:t>
        <a:bodyPr/>
        <a:lstStyle/>
        <a:p>
          <a:r>
            <a:rPr lang="es-ES_tradnl" dirty="0"/>
            <a:t>Se intervienen los parámetros del escenario tendencial usando como supuesto una mejora en los indicadores productivos ganaderos y </a:t>
          </a:r>
          <a:r>
            <a:rPr lang="es-ES_tradnl" dirty="0" err="1"/>
            <a:t>talajeros</a:t>
          </a:r>
          <a:r>
            <a:rPr lang="es-ES_tradnl" dirty="0"/>
            <a:t> y un cambio en la estructura de ventas, estos valores fueron ajustados asumiendo una intervención en el sector con políticas, planes y programas que puedan efectivamente modificar la tendencia actual del sector, considerando que deben iniciarse en el corto plazo de manera de estar preparados, por ejemplo cuando se llegue al límite de disponibilidad de forraje. </a:t>
          </a:r>
          <a:endParaRPr lang="es-ES" dirty="0"/>
        </a:p>
      </dgm:t>
    </dgm:pt>
    <dgm:pt modelId="{1000734E-0A1E-411A-A981-5656E8AD771C}" type="parTrans" cxnId="{D86CEDD2-719B-4484-87FF-ED66A283ED8B}">
      <dgm:prSet/>
      <dgm:spPr/>
      <dgm:t>
        <a:bodyPr/>
        <a:lstStyle/>
        <a:p>
          <a:endParaRPr lang="es-ES"/>
        </a:p>
      </dgm:t>
    </dgm:pt>
    <dgm:pt modelId="{566699FD-9321-4346-9929-F33AF9437866}" type="sibTrans" cxnId="{D86CEDD2-719B-4484-87FF-ED66A283ED8B}">
      <dgm:prSet/>
      <dgm:spPr/>
      <dgm:t>
        <a:bodyPr/>
        <a:lstStyle/>
        <a:p>
          <a:endParaRPr lang="es-ES"/>
        </a:p>
      </dgm:t>
    </dgm:pt>
    <dgm:pt modelId="{5FBC77ED-7D2F-4272-A409-110614ACE032}">
      <dgm:prSet phldrT="[Texto]"/>
      <dgm:spPr>
        <a:noFill/>
      </dgm:spPr>
      <dgm:t>
        <a:bodyPr/>
        <a:lstStyle/>
        <a:p>
          <a:r>
            <a:rPr lang="es-ES_tradnl" dirty="0">
              <a:solidFill>
                <a:schemeClr val="tx1"/>
              </a:solidFill>
            </a:rPr>
            <a:t>Se intervienen de forma sustancial los parámetros del escenario tendencial, es decir, se asume una intervención mayor que en el escenario moderado, con políticas, planes y programas o medidas que puedan efectivamente modificar la tendencia actual del sector, considerando que deben iniciarse en el corto plazo de manera de estar preparados, por ejemplo cuando se llegue al límite de disponibilidad de forraje que se adelanta respecto al escenario anterior. </a:t>
          </a:r>
          <a:endParaRPr lang="es-ES" dirty="0">
            <a:solidFill>
              <a:schemeClr val="tx1"/>
            </a:solidFill>
          </a:endParaRPr>
        </a:p>
      </dgm:t>
    </dgm:pt>
    <dgm:pt modelId="{56E66BCB-2FD8-430C-B963-02EFADBE9024}" type="parTrans" cxnId="{EA90F69C-964D-4B42-8974-7A416B9CB828}">
      <dgm:prSet/>
      <dgm:spPr/>
      <dgm:t>
        <a:bodyPr/>
        <a:lstStyle/>
        <a:p>
          <a:endParaRPr lang="es-ES"/>
        </a:p>
      </dgm:t>
    </dgm:pt>
    <dgm:pt modelId="{D2F496E4-D4F5-4697-9FC6-9C471D7A9161}" type="sibTrans" cxnId="{EA90F69C-964D-4B42-8974-7A416B9CB828}">
      <dgm:prSet/>
      <dgm:spPr/>
      <dgm:t>
        <a:bodyPr/>
        <a:lstStyle/>
        <a:p>
          <a:endParaRPr lang="es-ES"/>
        </a:p>
      </dgm:t>
    </dgm:pt>
    <dgm:pt modelId="{BE2C7BB9-AD13-4B6F-9B2A-83E94273E4BB}" type="pres">
      <dgm:prSet presAssocID="{5A02E903-B964-4051-B405-CCA4DFEB6045}" presName="linear" presStyleCnt="0">
        <dgm:presLayoutVars>
          <dgm:animLvl val="lvl"/>
          <dgm:resizeHandles val="exact"/>
        </dgm:presLayoutVars>
      </dgm:prSet>
      <dgm:spPr/>
      <dgm:t>
        <a:bodyPr/>
        <a:lstStyle/>
        <a:p>
          <a:endParaRPr lang="es-ES"/>
        </a:p>
      </dgm:t>
    </dgm:pt>
    <dgm:pt modelId="{D3211AE3-5F98-4522-908B-EC6F1E06664E}" type="pres">
      <dgm:prSet presAssocID="{6A7E7A71-85B7-4DCE-B097-705DFE9C4C08}" presName="parentText" presStyleLbl="node1" presStyleIdx="0" presStyleCnt="3">
        <dgm:presLayoutVars>
          <dgm:chMax val="0"/>
          <dgm:bulletEnabled val="1"/>
        </dgm:presLayoutVars>
      </dgm:prSet>
      <dgm:spPr/>
      <dgm:t>
        <a:bodyPr/>
        <a:lstStyle/>
        <a:p>
          <a:endParaRPr lang="es-ES"/>
        </a:p>
      </dgm:t>
    </dgm:pt>
    <dgm:pt modelId="{7509BE55-BC37-4DB5-AFCD-C70F0A47D78E}" type="pres">
      <dgm:prSet presAssocID="{6A7E7A71-85B7-4DCE-B097-705DFE9C4C08}" presName="childText" presStyleLbl="revTx" presStyleIdx="0" presStyleCnt="3">
        <dgm:presLayoutVars>
          <dgm:bulletEnabled val="1"/>
        </dgm:presLayoutVars>
      </dgm:prSet>
      <dgm:spPr/>
      <dgm:t>
        <a:bodyPr/>
        <a:lstStyle/>
        <a:p>
          <a:endParaRPr lang="es-ES"/>
        </a:p>
      </dgm:t>
    </dgm:pt>
    <dgm:pt modelId="{3A80CC67-868A-4209-A987-403C01A64C34}" type="pres">
      <dgm:prSet presAssocID="{7E47C23B-0B38-459A-B18B-090F462784D0}" presName="parentText" presStyleLbl="node1" presStyleIdx="1" presStyleCnt="3">
        <dgm:presLayoutVars>
          <dgm:chMax val="0"/>
          <dgm:bulletEnabled val="1"/>
        </dgm:presLayoutVars>
      </dgm:prSet>
      <dgm:spPr/>
      <dgm:t>
        <a:bodyPr/>
        <a:lstStyle/>
        <a:p>
          <a:endParaRPr lang="es-ES"/>
        </a:p>
      </dgm:t>
    </dgm:pt>
    <dgm:pt modelId="{44CFCFB2-E48B-411E-9707-9292B9F48ECD}" type="pres">
      <dgm:prSet presAssocID="{7E47C23B-0B38-459A-B18B-090F462784D0}" presName="childText" presStyleLbl="revTx" presStyleIdx="1" presStyleCnt="3">
        <dgm:presLayoutVars>
          <dgm:bulletEnabled val="1"/>
        </dgm:presLayoutVars>
      </dgm:prSet>
      <dgm:spPr/>
      <dgm:t>
        <a:bodyPr/>
        <a:lstStyle/>
        <a:p>
          <a:endParaRPr lang="es-ES"/>
        </a:p>
      </dgm:t>
    </dgm:pt>
    <dgm:pt modelId="{A98768DF-7A73-49BE-9290-66A7F994A1E0}" type="pres">
      <dgm:prSet presAssocID="{C6810B65-67A9-4F43-B43D-EA170DC3BE46}" presName="parentText" presStyleLbl="node1" presStyleIdx="2" presStyleCnt="3">
        <dgm:presLayoutVars>
          <dgm:chMax val="0"/>
          <dgm:bulletEnabled val="1"/>
        </dgm:presLayoutVars>
      </dgm:prSet>
      <dgm:spPr/>
      <dgm:t>
        <a:bodyPr/>
        <a:lstStyle/>
        <a:p>
          <a:endParaRPr lang="es-ES"/>
        </a:p>
      </dgm:t>
    </dgm:pt>
    <dgm:pt modelId="{42D43D77-18D2-45A1-9F5C-E0016D743CEF}" type="pres">
      <dgm:prSet presAssocID="{C6810B65-67A9-4F43-B43D-EA170DC3BE46}" presName="childText" presStyleLbl="revTx" presStyleIdx="2" presStyleCnt="3">
        <dgm:presLayoutVars>
          <dgm:bulletEnabled val="1"/>
        </dgm:presLayoutVars>
      </dgm:prSet>
      <dgm:spPr/>
      <dgm:t>
        <a:bodyPr/>
        <a:lstStyle/>
        <a:p>
          <a:endParaRPr lang="es-ES"/>
        </a:p>
      </dgm:t>
    </dgm:pt>
  </dgm:ptLst>
  <dgm:cxnLst>
    <dgm:cxn modelId="{32C5AAFD-47D3-4836-A3FD-C5F5C9AFA7B1}" type="presOf" srcId="{5A02E903-B964-4051-B405-CCA4DFEB6045}" destId="{BE2C7BB9-AD13-4B6F-9B2A-83E94273E4BB}" srcOrd="0" destOrd="0" presId="urn:microsoft.com/office/officeart/2005/8/layout/vList2"/>
    <dgm:cxn modelId="{EA90F69C-964D-4B42-8974-7A416B9CB828}" srcId="{C6810B65-67A9-4F43-B43D-EA170DC3BE46}" destId="{5FBC77ED-7D2F-4272-A409-110614ACE032}" srcOrd="0" destOrd="0" parTransId="{56E66BCB-2FD8-430C-B963-02EFADBE9024}" sibTransId="{D2F496E4-D4F5-4697-9FC6-9C471D7A9161}"/>
    <dgm:cxn modelId="{CB1EB00B-FA65-4171-8567-7A45D5962A3B}" srcId="{5A02E903-B964-4051-B405-CCA4DFEB6045}" destId="{7E47C23B-0B38-459A-B18B-090F462784D0}" srcOrd="1" destOrd="0" parTransId="{B5FCD872-EB41-4EA7-947D-EAC4E4C3F354}" sibTransId="{722ECEFF-FEDC-48AF-9506-D62A07FC8F02}"/>
    <dgm:cxn modelId="{D65988AD-BF7F-40E6-9DF1-F9819D8B3B16}" srcId="{5A02E903-B964-4051-B405-CCA4DFEB6045}" destId="{C6810B65-67A9-4F43-B43D-EA170DC3BE46}" srcOrd="2" destOrd="0" parTransId="{DB358AB5-9FD8-491A-86B4-BA662B27C40F}" sibTransId="{A4BA600D-0DA8-4BA3-8041-570AC65C055C}"/>
    <dgm:cxn modelId="{BF5444B0-5914-4B0E-845A-E116BC2B9149}" type="presOf" srcId="{5FBC77ED-7D2F-4272-A409-110614ACE032}" destId="{42D43D77-18D2-45A1-9F5C-E0016D743CEF}" srcOrd="0" destOrd="0" presId="urn:microsoft.com/office/officeart/2005/8/layout/vList2"/>
    <dgm:cxn modelId="{8ABBD870-9447-477D-95B5-7611223DAEF7}" type="presOf" srcId="{61A5B9ED-2434-47AB-B0B2-10BDC629BECA}" destId="{7509BE55-BC37-4DB5-AFCD-C70F0A47D78E}" srcOrd="0" destOrd="0" presId="urn:microsoft.com/office/officeart/2005/8/layout/vList2"/>
    <dgm:cxn modelId="{C5701748-5C69-4667-9C96-FB9B3FF5EC05}" type="presOf" srcId="{6A7E7A71-85B7-4DCE-B097-705DFE9C4C08}" destId="{D3211AE3-5F98-4522-908B-EC6F1E06664E}" srcOrd="0" destOrd="0" presId="urn:microsoft.com/office/officeart/2005/8/layout/vList2"/>
    <dgm:cxn modelId="{51511073-9CBE-4F64-ACB1-A31DA5C313CE}" type="presOf" srcId="{C6810B65-67A9-4F43-B43D-EA170DC3BE46}" destId="{A98768DF-7A73-49BE-9290-66A7F994A1E0}" srcOrd="0" destOrd="0" presId="urn:microsoft.com/office/officeart/2005/8/layout/vList2"/>
    <dgm:cxn modelId="{93DDA885-B6DB-4978-9DBA-0E0E48402524}" srcId="{6A7E7A71-85B7-4DCE-B097-705DFE9C4C08}" destId="{61A5B9ED-2434-47AB-B0B2-10BDC629BECA}" srcOrd="0" destOrd="0" parTransId="{09032D48-3A47-4438-AF5E-C9DF3F2E740C}" sibTransId="{2717910B-D92C-4130-BD0C-97D65FBDFB61}"/>
    <dgm:cxn modelId="{294E3DCC-780E-4F8F-85AE-16969D93B9F1}" type="presOf" srcId="{3486A877-0275-435E-B21A-4A4B065BF173}" destId="{44CFCFB2-E48B-411E-9707-9292B9F48ECD}" srcOrd="0" destOrd="0" presId="urn:microsoft.com/office/officeart/2005/8/layout/vList2"/>
    <dgm:cxn modelId="{9635E131-695F-4445-86F3-1AF9A0D22438}" type="presOf" srcId="{7E47C23B-0B38-459A-B18B-090F462784D0}" destId="{3A80CC67-868A-4209-A987-403C01A64C34}" srcOrd="0" destOrd="0" presId="urn:microsoft.com/office/officeart/2005/8/layout/vList2"/>
    <dgm:cxn modelId="{D86CEDD2-719B-4484-87FF-ED66A283ED8B}" srcId="{7E47C23B-0B38-459A-B18B-090F462784D0}" destId="{3486A877-0275-435E-B21A-4A4B065BF173}" srcOrd="0" destOrd="0" parTransId="{1000734E-0A1E-411A-A981-5656E8AD771C}" sibTransId="{566699FD-9321-4346-9929-F33AF9437866}"/>
    <dgm:cxn modelId="{B65500D2-AED0-4F02-AF77-CCF9C64B849B}" srcId="{5A02E903-B964-4051-B405-CCA4DFEB6045}" destId="{6A7E7A71-85B7-4DCE-B097-705DFE9C4C08}" srcOrd="0" destOrd="0" parTransId="{4B42150E-454C-4EDF-A4D4-7CDB990AB1B7}" sibTransId="{DC7E2E42-2EB2-48F5-B09F-10C49EAC5495}"/>
    <dgm:cxn modelId="{FFBF2C35-99D3-4718-A7B6-34F716C1D91F}" type="presParOf" srcId="{BE2C7BB9-AD13-4B6F-9B2A-83E94273E4BB}" destId="{D3211AE3-5F98-4522-908B-EC6F1E06664E}" srcOrd="0" destOrd="0" presId="urn:microsoft.com/office/officeart/2005/8/layout/vList2"/>
    <dgm:cxn modelId="{9AE23BC8-A62E-4CDE-99F5-C5627D07705F}" type="presParOf" srcId="{BE2C7BB9-AD13-4B6F-9B2A-83E94273E4BB}" destId="{7509BE55-BC37-4DB5-AFCD-C70F0A47D78E}" srcOrd="1" destOrd="0" presId="urn:microsoft.com/office/officeart/2005/8/layout/vList2"/>
    <dgm:cxn modelId="{AEE33823-9327-4DD1-BB62-19C072EBFB57}" type="presParOf" srcId="{BE2C7BB9-AD13-4B6F-9B2A-83E94273E4BB}" destId="{3A80CC67-868A-4209-A987-403C01A64C34}" srcOrd="2" destOrd="0" presId="urn:microsoft.com/office/officeart/2005/8/layout/vList2"/>
    <dgm:cxn modelId="{F376B6AC-0B6F-477C-AA25-5D6D7CC613FB}" type="presParOf" srcId="{BE2C7BB9-AD13-4B6F-9B2A-83E94273E4BB}" destId="{44CFCFB2-E48B-411E-9707-9292B9F48ECD}" srcOrd="3" destOrd="0" presId="urn:microsoft.com/office/officeart/2005/8/layout/vList2"/>
    <dgm:cxn modelId="{4D15709D-821E-4107-911F-871F5E975F4C}" type="presParOf" srcId="{BE2C7BB9-AD13-4B6F-9B2A-83E94273E4BB}" destId="{A98768DF-7A73-49BE-9290-66A7F994A1E0}" srcOrd="4" destOrd="0" presId="urn:microsoft.com/office/officeart/2005/8/layout/vList2"/>
    <dgm:cxn modelId="{D8E9D264-E6A0-4F0C-A8D8-C3D3B14E102E}" type="presParOf" srcId="{BE2C7BB9-AD13-4B6F-9B2A-83E94273E4BB}" destId="{42D43D77-18D2-45A1-9F5C-E0016D743CEF}"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6EA2A15-C79E-4C52-B32D-1E5E9FA8CC9D}" type="doc">
      <dgm:prSet loTypeId="urn:microsoft.com/office/officeart/2005/8/layout/hierarchy4" loCatId="list" qsTypeId="urn:microsoft.com/office/officeart/2005/8/quickstyle/simple1" qsCatId="simple" csTypeId="urn:microsoft.com/office/officeart/2005/8/colors/colorful2" csCatId="colorful" phldr="1"/>
      <dgm:spPr/>
      <dgm:t>
        <a:bodyPr/>
        <a:lstStyle/>
        <a:p>
          <a:endParaRPr lang="es-CL"/>
        </a:p>
      </dgm:t>
    </dgm:pt>
    <dgm:pt modelId="{CDFF05BF-8B73-460B-BC2A-AD556D3292EC}">
      <dgm:prSet phldrT="[Texto]"/>
      <dgm:spPr/>
      <dgm:t>
        <a:bodyPr/>
        <a:lstStyle/>
        <a:p>
          <a:r>
            <a:rPr lang="es-CL" b="1" u="sng" dirty="0" smtClean="0"/>
            <a:t>MASA BOVINA</a:t>
          </a:r>
        </a:p>
        <a:p>
          <a:r>
            <a:rPr lang="es-CL" dirty="0" smtClean="0"/>
            <a:t>Es de 144.925 cabezas regionales (95.672 son hembras). De acuerdo a los indicadores de parición, encaste, mortalidad y venta de animales, esta masa ganadera estaría disminuyendo en un 1,2% anual.</a:t>
          </a:r>
          <a:endParaRPr lang="es-CL" dirty="0"/>
        </a:p>
      </dgm:t>
    </dgm:pt>
    <dgm:pt modelId="{2BBE995B-453C-4040-874D-0149BBD90680}" type="parTrans" cxnId="{C1B4445E-FD7D-4B74-9A11-85F364B2914B}">
      <dgm:prSet/>
      <dgm:spPr/>
      <dgm:t>
        <a:bodyPr/>
        <a:lstStyle/>
        <a:p>
          <a:endParaRPr lang="es-CL"/>
        </a:p>
      </dgm:t>
    </dgm:pt>
    <dgm:pt modelId="{5B53BAF4-C121-4E15-BEBD-A4043B7D6C43}" type="sibTrans" cxnId="{C1B4445E-FD7D-4B74-9A11-85F364B2914B}">
      <dgm:prSet/>
      <dgm:spPr/>
      <dgm:t>
        <a:bodyPr/>
        <a:lstStyle/>
        <a:p>
          <a:endParaRPr lang="es-CL"/>
        </a:p>
      </dgm:t>
    </dgm:pt>
    <dgm:pt modelId="{B7E0B60E-00D8-4AD2-BDF9-C7898AF11A56}">
      <dgm:prSet phldrT="[Texto]">
        <dgm:style>
          <a:lnRef idx="2">
            <a:schemeClr val="accent2">
              <a:shade val="50000"/>
            </a:schemeClr>
          </a:lnRef>
          <a:fillRef idx="1">
            <a:schemeClr val="accent2"/>
          </a:fillRef>
          <a:effectRef idx="0">
            <a:schemeClr val="accent2"/>
          </a:effectRef>
          <a:fontRef idx="minor">
            <a:schemeClr val="lt1"/>
          </a:fontRef>
        </dgm:style>
      </dgm:prSet>
      <dgm:spPr>
        <a:solidFill>
          <a:schemeClr val="accent2">
            <a:lumMod val="75000"/>
          </a:schemeClr>
        </a:solidFill>
      </dgm:spPr>
      <dgm:t>
        <a:bodyPr anchor="t" anchorCtr="0"/>
        <a:lstStyle/>
        <a:p>
          <a:r>
            <a:rPr lang="es-CL" b="1" u="sng" dirty="0" smtClean="0"/>
            <a:t>PRODUCCIÓN FORRAJERA</a:t>
          </a:r>
        </a:p>
        <a:p>
          <a:r>
            <a:rPr lang="es-CL" dirty="0" smtClean="0"/>
            <a:t>La base forrajera regional alcanza para 189.735 UAE, de las cuales 134.323 UAE serían para bovinos. La superficie con aptitud ganadera es cercana a 1.280.000 ha (menos del 9% de ésta son suelos arables).</a:t>
          </a:r>
          <a:endParaRPr lang="es-CL" dirty="0"/>
        </a:p>
      </dgm:t>
    </dgm:pt>
    <dgm:pt modelId="{8E2CA4B3-364A-472D-B53E-58D962FFE77C}" type="parTrans" cxnId="{C96EA577-4F82-4858-A5A3-578636B9EA57}">
      <dgm:prSet/>
      <dgm:spPr/>
      <dgm:t>
        <a:bodyPr/>
        <a:lstStyle/>
        <a:p>
          <a:endParaRPr lang="es-CL"/>
        </a:p>
      </dgm:t>
    </dgm:pt>
    <dgm:pt modelId="{66C5A9ED-8A3E-4361-98D4-E93F797D5207}" type="sibTrans" cxnId="{C96EA577-4F82-4858-A5A3-578636B9EA57}">
      <dgm:prSet/>
      <dgm:spPr/>
      <dgm:t>
        <a:bodyPr/>
        <a:lstStyle/>
        <a:p>
          <a:endParaRPr lang="es-CL"/>
        </a:p>
      </dgm:t>
    </dgm:pt>
    <dgm:pt modelId="{FE91887E-A4B6-4416-8874-4CDB70E9480E}">
      <dgm:prSet phldrT="[Texto]">
        <dgm:style>
          <a:lnRef idx="2">
            <a:schemeClr val="accent3">
              <a:shade val="50000"/>
            </a:schemeClr>
          </a:lnRef>
          <a:fillRef idx="1">
            <a:schemeClr val="accent3"/>
          </a:fillRef>
          <a:effectRef idx="0">
            <a:schemeClr val="accent3"/>
          </a:effectRef>
          <a:fontRef idx="minor">
            <a:schemeClr val="lt1"/>
          </a:fontRef>
        </dgm:style>
      </dgm:prSet>
      <dgm:spPr>
        <a:solidFill>
          <a:srgbClr val="002060"/>
        </a:solidFill>
      </dgm:spPr>
      <dgm:t>
        <a:bodyPr anchor="t" anchorCtr="0"/>
        <a:lstStyle/>
        <a:p>
          <a:r>
            <a:rPr lang="es-CL" b="1" u="sng" dirty="0" smtClean="0"/>
            <a:t>TIPO DE PLANTA</a:t>
          </a:r>
        </a:p>
        <a:p>
          <a:r>
            <a:rPr lang="es-CL" b="0" u="none" dirty="0" smtClean="0"/>
            <a:t>Planta de alto estándar para exportación, con un tipo de diseño que protege el alimento, los animales, el medio ambiente y los trabajadores, con un uso al máximo de su capacidad (eficiencia)</a:t>
          </a:r>
        </a:p>
        <a:p>
          <a:endParaRPr lang="es-CL" dirty="0"/>
        </a:p>
      </dgm:t>
    </dgm:pt>
    <dgm:pt modelId="{4427E8B0-E5EB-4DE9-B043-3F85995633A6}" type="parTrans" cxnId="{BAD60D03-B60C-4FEC-A236-422FD27DB115}">
      <dgm:prSet/>
      <dgm:spPr/>
      <dgm:t>
        <a:bodyPr/>
        <a:lstStyle/>
        <a:p>
          <a:endParaRPr lang="es-CL"/>
        </a:p>
      </dgm:t>
    </dgm:pt>
    <dgm:pt modelId="{9BA460FA-725F-458F-9012-303AB7358C6F}" type="sibTrans" cxnId="{BAD60D03-B60C-4FEC-A236-422FD27DB115}">
      <dgm:prSet/>
      <dgm:spPr/>
      <dgm:t>
        <a:bodyPr/>
        <a:lstStyle/>
        <a:p>
          <a:endParaRPr lang="es-CL"/>
        </a:p>
      </dgm:t>
    </dgm:pt>
    <dgm:pt modelId="{D4107F8A-AD67-4D79-A866-BE024B270289}">
      <dgm:prSet phldrT="[Texto]">
        <dgm:style>
          <a:lnRef idx="2">
            <a:schemeClr val="accent5">
              <a:shade val="50000"/>
            </a:schemeClr>
          </a:lnRef>
          <a:fillRef idx="1">
            <a:schemeClr val="accent5"/>
          </a:fillRef>
          <a:effectRef idx="0">
            <a:schemeClr val="accent5"/>
          </a:effectRef>
          <a:fontRef idx="minor">
            <a:schemeClr val="lt1"/>
          </a:fontRef>
        </dgm:style>
      </dgm:prSet>
      <dgm:spPr/>
      <dgm:t>
        <a:bodyPr anchor="t" anchorCtr="0"/>
        <a:lstStyle/>
        <a:p>
          <a:r>
            <a:rPr lang="es-CL" b="1" u="sng" dirty="0" smtClean="0"/>
            <a:t>CAPITAL SOCIAL</a:t>
          </a:r>
        </a:p>
        <a:p>
          <a:r>
            <a:rPr lang="es-CL" dirty="0" smtClean="0"/>
            <a:t>Existe un nivel medio de capital social, dada la baja confianza y colaboración existente.</a:t>
          </a:r>
        </a:p>
        <a:p>
          <a:r>
            <a:rPr lang="es-CL" dirty="0" smtClean="0"/>
            <a:t>Los productores son, en su mayoría, de edad avanzada y nivel educación básico.</a:t>
          </a:r>
        </a:p>
        <a:p>
          <a:endParaRPr lang="es-CL" dirty="0"/>
        </a:p>
      </dgm:t>
    </dgm:pt>
    <dgm:pt modelId="{7F542558-A001-4D3B-A239-F6413CB59AA8}" type="parTrans" cxnId="{4C939863-5385-4B34-BCBF-8E72E2224110}">
      <dgm:prSet/>
      <dgm:spPr/>
      <dgm:t>
        <a:bodyPr/>
        <a:lstStyle/>
        <a:p>
          <a:endParaRPr lang="es-CL"/>
        </a:p>
      </dgm:t>
    </dgm:pt>
    <dgm:pt modelId="{6E2115F6-A9CA-4DBD-8DA8-1BF644071A6E}" type="sibTrans" cxnId="{4C939863-5385-4B34-BCBF-8E72E2224110}">
      <dgm:prSet/>
      <dgm:spPr/>
      <dgm:t>
        <a:bodyPr/>
        <a:lstStyle/>
        <a:p>
          <a:endParaRPr lang="es-CL"/>
        </a:p>
      </dgm:t>
    </dgm:pt>
    <dgm:pt modelId="{9264828F-87AB-4730-82C0-57135CDCD81F}" type="pres">
      <dgm:prSet presAssocID="{86EA2A15-C79E-4C52-B32D-1E5E9FA8CC9D}" presName="Name0" presStyleCnt="0">
        <dgm:presLayoutVars>
          <dgm:chPref val="1"/>
          <dgm:dir/>
          <dgm:animOne val="branch"/>
          <dgm:animLvl val="lvl"/>
          <dgm:resizeHandles/>
        </dgm:presLayoutVars>
      </dgm:prSet>
      <dgm:spPr/>
      <dgm:t>
        <a:bodyPr/>
        <a:lstStyle/>
        <a:p>
          <a:endParaRPr lang="es-CL"/>
        </a:p>
      </dgm:t>
    </dgm:pt>
    <dgm:pt modelId="{0CA87F79-1410-4C97-8B60-62E07449E24C}" type="pres">
      <dgm:prSet presAssocID="{CDFF05BF-8B73-460B-BC2A-AD556D3292EC}" presName="vertOne" presStyleCnt="0"/>
      <dgm:spPr/>
    </dgm:pt>
    <dgm:pt modelId="{C9A30934-595C-44D6-942B-9888F44A3E2D}" type="pres">
      <dgm:prSet presAssocID="{CDFF05BF-8B73-460B-BC2A-AD556D3292EC}" presName="txOne" presStyleLbl="node0" presStyleIdx="0" presStyleCnt="4">
        <dgm:presLayoutVars>
          <dgm:chPref val="3"/>
        </dgm:presLayoutVars>
      </dgm:prSet>
      <dgm:spPr/>
      <dgm:t>
        <a:bodyPr/>
        <a:lstStyle/>
        <a:p>
          <a:endParaRPr lang="es-CL"/>
        </a:p>
      </dgm:t>
    </dgm:pt>
    <dgm:pt modelId="{50B3DE00-09AB-4ACB-BFA6-7B52A2C57C79}" type="pres">
      <dgm:prSet presAssocID="{CDFF05BF-8B73-460B-BC2A-AD556D3292EC}" presName="horzOne" presStyleCnt="0"/>
      <dgm:spPr/>
    </dgm:pt>
    <dgm:pt modelId="{E35921C7-68F5-401B-9A6F-91B262E3B9CA}" type="pres">
      <dgm:prSet presAssocID="{5B53BAF4-C121-4E15-BEBD-A4043B7D6C43}" presName="sibSpaceOne" presStyleCnt="0"/>
      <dgm:spPr/>
    </dgm:pt>
    <dgm:pt modelId="{F36E6A89-30EF-4C79-9823-48E065B05D23}" type="pres">
      <dgm:prSet presAssocID="{B7E0B60E-00D8-4AD2-BDF9-C7898AF11A56}" presName="vertOne" presStyleCnt="0"/>
      <dgm:spPr/>
    </dgm:pt>
    <dgm:pt modelId="{6067442A-B0AC-4AB0-82D7-0F1C769EF669}" type="pres">
      <dgm:prSet presAssocID="{B7E0B60E-00D8-4AD2-BDF9-C7898AF11A56}" presName="txOne" presStyleLbl="node0" presStyleIdx="1" presStyleCnt="4">
        <dgm:presLayoutVars>
          <dgm:chPref val="3"/>
        </dgm:presLayoutVars>
      </dgm:prSet>
      <dgm:spPr/>
      <dgm:t>
        <a:bodyPr/>
        <a:lstStyle/>
        <a:p>
          <a:endParaRPr lang="es-CL"/>
        </a:p>
      </dgm:t>
    </dgm:pt>
    <dgm:pt modelId="{E857CB69-1C50-42EF-9FFF-FD07B8386068}" type="pres">
      <dgm:prSet presAssocID="{B7E0B60E-00D8-4AD2-BDF9-C7898AF11A56}" presName="horzOne" presStyleCnt="0"/>
      <dgm:spPr/>
    </dgm:pt>
    <dgm:pt modelId="{DBFA2C1D-22BD-4EDA-892B-18A14399061E}" type="pres">
      <dgm:prSet presAssocID="{66C5A9ED-8A3E-4361-98D4-E93F797D5207}" presName="sibSpaceOne" presStyleCnt="0"/>
      <dgm:spPr/>
    </dgm:pt>
    <dgm:pt modelId="{C893D9E5-785F-4443-8609-8FDDC22ECB73}" type="pres">
      <dgm:prSet presAssocID="{D4107F8A-AD67-4D79-A866-BE024B270289}" presName="vertOne" presStyleCnt="0"/>
      <dgm:spPr/>
    </dgm:pt>
    <dgm:pt modelId="{6971CE8D-F3E5-4ECD-A5FD-8F296DF965F7}" type="pres">
      <dgm:prSet presAssocID="{D4107F8A-AD67-4D79-A866-BE024B270289}" presName="txOne" presStyleLbl="node0" presStyleIdx="2" presStyleCnt="4">
        <dgm:presLayoutVars>
          <dgm:chPref val="3"/>
        </dgm:presLayoutVars>
      </dgm:prSet>
      <dgm:spPr/>
      <dgm:t>
        <a:bodyPr/>
        <a:lstStyle/>
        <a:p>
          <a:endParaRPr lang="es-CL"/>
        </a:p>
      </dgm:t>
    </dgm:pt>
    <dgm:pt modelId="{31D17497-C208-438D-B202-E5EE87C31007}" type="pres">
      <dgm:prSet presAssocID="{D4107F8A-AD67-4D79-A866-BE024B270289}" presName="horzOne" presStyleCnt="0"/>
      <dgm:spPr/>
    </dgm:pt>
    <dgm:pt modelId="{EF70E72E-3733-4D0E-81C0-E5A35DB9C455}" type="pres">
      <dgm:prSet presAssocID="{6E2115F6-A9CA-4DBD-8DA8-1BF644071A6E}" presName="sibSpaceOne" presStyleCnt="0"/>
      <dgm:spPr/>
    </dgm:pt>
    <dgm:pt modelId="{100E51FC-4868-4AD5-A8EF-F0373B74C9CC}" type="pres">
      <dgm:prSet presAssocID="{FE91887E-A4B6-4416-8874-4CDB70E9480E}" presName="vertOne" presStyleCnt="0"/>
      <dgm:spPr/>
    </dgm:pt>
    <dgm:pt modelId="{A77F1AA0-FEDC-4521-AE54-7A276BFEA5A9}" type="pres">
      <dgm:prSet presAssocID="{FE91887E-A4B6-4416-8874-4CDB70E9480E}" presName="txOne" presStyleLbl="node0" presStyleIdx="3" presStyleCnt="4">
        <dgm:presLayoutVars>
          <dgm:chPref val="3"/>
        </dgm:presLayoutVars>
      </dgm:prSet>
      <dgm:spPr/>
      <dgm:t>
        <a:bodyPr/>
        <a:lstStyle/>
        <a:p>
          <a:endParaRPr lang="es-CL"/>
        </a:p>
      </dgm:t>
    </dgm:pt>
    <dgm:pt modelId="{05FE1FD0-0EE2-431F-AAF0-38EF5F9B796E}" type="pres">
      <dgm:prSet presAssocID="{FE91887E-A4B6-4416-8874-4CDB70E9480E}" presName="horzOne" presStyleCnt="0"/>
      <dgm:spPr/>
    </dgm:pt>
  </dgm:ptLst>
  <dgm:cxnLst>
    <dgm:cxn modelId="{9555D6FB-41CC-44A0-8568-39AEEE51B3A2}" type="presOf" srcId="{D4107F8A-AD67-4D79-A866-BE024B270289}" destId="{6971CE8D-F3E5-4ECD-A5FD-8F296DF965F7}" srcOrd="0" destOrd="0" presId="urn:microsoft.com/office/officeart/2005/8/layout/hierarchy4"/>
    <dgm:cxn modelId="{1295F45D-6834-422D-B4BE-287FED65BC7F}" type="presOf" srcId="{CDFF05BF-8B73-460B-BC2A-AD556D3292EC}" destId="{C9A30934-595C-44D6-942B-9888F44A3E2D}" srcOrd="0" destOrd="0" presId="urn:microsoft.com/office/officeart/2005/8/layout/hierarchy4"/>
    <dgm:cxn modelId="{9CB12528-A59D-4D3F-858B-C34E53D32E69}" type="presOf" srcId="{86EA2A15-C79E-4C52-B32D-1E5E9FA8CC9D}" destId="{9264828F-87AB-4730-82C0-57135CDCD81F}" srcOrd="0" destOrd="0" presId="urn:microsoft.com/office/officeart/2005/8/layout/hierarchy4"/>
    <dgm:cxn modelId="{4C939863-5385-4B34-BCBF-8E72E2224110}" srcId="{86EA2A15-C79E-4C52-B32D-1E5E9FA8CC9D}" destId="{D4107F8A-AD67-4D79-A866-BE024B270289}" srcOrd="2" destOrd="0" parTransId="{7F542558-A001-4D3B-A239-F6413CB59AA8}" sibTransId="{6E2115F6-A9CA-4DBD-8DA8-1BF644071A6E}"/>
    <dgm:cxn modelId="{BAD60D03-B60C-4FEC-A236-422FD27DB115}" srcId="{86EA2A15-C79E-4C52-B32D-1E5E9FA8CC9D}" destId="{FE91887E-A4B6-4416-8874-4CDB70E9480E}" srcOrd="3" destOrd="0" parTransId="{4427E8B0-E5EB-4DE9-B043-3F85995633A6}" sibTransId="{9BA460FA-725F-458F-9012-303AB7358C6F}"/>
    <dgm:cxn modelId="{210D388F-7A98-459B-90A1-A0C39C06349E}" type="presOf" srcId="{FE91887E-A4B6-4416-8874-4CDB70E9480E}" destId="{A77F1AA0-FEDC-4521-AE54-7A276BFEA5A9}" srcOrd="0" destOrd="0" presId="urn:microsoft.com/office/officeart/2005/8/layout/hierarchy4"/>
    <dgm:cxn modelId="{C1B4445E-FD7D-4B74-9A11-85F364B2914B}" srcId="{86EA2A15-C79E-4C52-B32D-1E5E9FA8CC9D}" destId="{CDFF05BF-8B73-460B-BC2A-AD556D3292EC}" srcOrd="0" destOrd="0" parTransId="{2BBE995B-453C-4040-874D-0149BBD90680}" sibTransId="{5B53BAF4-C121-4E15-BEBD-A4043B7D6C43}"/>
    <dgm:cxn modelId="{CFF5AAED-BCC2-4D75-AA32-6B106A9D66E9}" type="presOf" srcId="{B7E0B60E-00D8-4AD2-BDF9-C7898AF11A56}" destId="{6067442A-B0AC-4AB0-82D7-0F1C769EF669}" srcOrd="0" destOrd="0" presId="urn:microsoft.com/office/officeart/2005/8/layout/hierarchy4"/>
    <dgm:cxn modelId="{C96EA577-4F82-4858-A5A3-578636B9EA57}" srcId="{86EA2A15-C79E-4C52-B32D-1E5E9FA8CC9D}" destId="{B7E0B60E-00D8-4AD2-BDF9-C7898AF11A56}" srcOrd="1" destOrd="0" parTransId="{8E2CA4B3-364A-472D-B53E-58D962FFE77C}" sibTransId="{66C5A9ED-8A3E-4361-98D4-E93F797D5207}"/>
    <dgm:cxn modelId="{A2B2FC69-47A0-4CCB-98A7-A96D15811BF9}" type="presParOf" srcId="{9264828F-87AB-4730-82C0-57135CDCD81F}" destId="{0CA87F79-1410-4C97-8B60-62E07449E24C}" srcOrd="0" destOrd="0" presId="urn:microsoft.com/office/officeart/2005/8/layout/hierarchy4"/>
    <dgm:cxn modelId="{3C2570D2-CDF8-4003-A9D2-74F24760CB58}" type="presParOf" srcId="{0CA87F79-1410-4C97-8B60-62E07449E24C}" destId="{C9A30934-595C-44D6-942B-9888F44A3E2D}" srcOrd="0" destOrd="0" presId="urn:microsoft.com/office/officeart/2005/8/layout/hierarchy4"/>
    <dgm:cxn modelId="{E9F428E2-4EE9-426C-83E8-618EDE7A7BA8}" type="presParOf" srcId="{0CA87F79-1410-4C97-8B60-62E07449E24C}" destId="{50B3DE00-09AB-4ACB-BFA6-7B52A2C57C79}" srcOrd="1" destOrd="0" presId="urn:microsoft.com/office/officeart/2005/8/layout/hierarchy4"/>
    <dgm:cxn modelId="{1E1D7302-8510-4837-AC8B-13F4BCCD189E}" type="presParOf" srcId="{9264828F-87AB-4730-82C0-57135CDCD81F}" destId="{E35921C7-68F5-401B-9A6F-91B262E3B9CA}" srcOrd="1" destOrd="0" presId="urn:microsoft.com/office/officeart/2005/8/layout/hierarchy4"/>
    <dgm:cxn modelId="{0C6D9530-CE1D-490E-BEE0-AB81A67C8B40}" type="presParOf" srcId="{9264828F-87AB-4730-82C0-57135CDCD81F}" destId="{F36E6A89-30EF-4C79-9823-48E065B05D23}" srcOrd="2" destOrd="0" presId="urn:microsoft.com/office/officeart/2005/8/layout/hierarchy4"/>
    <dgm:cxn modelId="{2F6D3383-A5F1-4A87-9D9B-EABFE24C0D41}" type="presParOf" srcId="{F36E6A89-30EF-4C79-9823-48E065B05D23}" destId="{6067442A-B0AC-4AB0-82D7-0F1C769EF669}" srcOrd="0" destOrd="0" presId="urn:microsoft.com/office/officeart/2005/8/layout/hierarchy4"/>
    <dgm:cxn modelId="{0BAD1CBE-1EC2-437C-A677-AD07B93A1EB3}" type="presParOf" srcId="{F36E6A89-30EF-4C79-9823-48E065B05D23}" destId="{E857CB69-1C50-42EF-9FFF-FD07B8386068}" srcOrd="1" destOrd="0" presId="urn:microsoft.com/office/officeart/2005/8/layout/hierarchy4"/>
    <dgm:cxn modelId="{A7DE57FD-F91C-4F35-A257-AEBDA81E3188}" type="presParOf" srcId="{9264828F-87AB-4730-82C0-57135CDCD81F}" destId="{DBFA2C1D-22BD-4EDA-892B-18A14399061E}" srcOrd="3" destOrd="0" presId="urn:microsoft.com/office/officeart/2005/8/layout/hierarchy4"/>
    <dgm:cxn modelId="{CDBB05AE-5860-4D0D-A65A-1033B48DB3A7}" type="presParOf" srcId="{9264828F-87AB-4730-82C0-57135CDCD81F}" destId="{C893D9E5-785F-4443-8609-8FDDC22ECB73}" srcOrd="4" destOrd="0" presId="urn:microsoft.com/office/officeart/2005/8/layout/hierarchy4"/>
    <dgm:cxn modelId="{86B4E9DD-AE70-4DC6-B99F-9EBB5800776F}" type="presParOf" srcId="{C893D9E5-785F-4443-8609-8FDDC22ECB73}" destId="{6971CE8D-F3E5-4ECD-A5FD-8F296DF965F7}" srcOrd="0" destOrd="0" presId="urn:microsoft.com/office/officeart/2005/8/layout/hierarchy4"/>
    <dgm:cxn modelId="{1CD7EBC0-B5C0-4356-BF21-4F1DF0B966F3}" type="presParOf" srcId="{C893D9E5-785F-4443-8609-8FDDC22ECB73}" destId="{31D17497-C208-438D-B202-E5EE87C31007}" srcOrd="1" destOrd="0" presId="urn:microsoft.com/office/officeart/2005/8/layout/hierarchy4"/>
    <dgm:cxn modelId="{97E4EF11-DC05-412A-8177-EA293BA832F9}" type="presParOf" srcId="{9264828F-87AB-4730-82C0-57135CDCD81F}" destId="{EF70E72E-3733-4D0E-81C0-E5A35DB9C455}" srcOrd="5" destOrd="0" presId="urn:microsoft.com/office/officeart/2005/8/layout/hierarchy4"/>
    <dgm:cxn modelId="{6CA6B798-1813-45AB-84A3-722DF4F72A76}" type="presParOf" srcId="{9264828F-87AB-4730-82C0-57135CDCD81F}" destId="{100E51FC-4868-4AD5-A8EF-F0373B74C9CC}" srcOrd="6" destOrd="0" presId="urn:microsoft.com/office/officeart/2005/8/layout/hierarchy4"/>
    <dgm:cxn modelId="{08FEF84D-D595-4364-8606-A7B2D4DC047E}" type="presParOf" srcId="{100E51FC-4868-4AD5-A8EF-F0373B74C9CC}" destId="{A77F1AA0-FEDC-4521-AE54-7A276BFEA5A9}" srcOrd="0" destOrd="0" presId="urn:microsoft.com/office/officeart/2005/8/layout/hierarchy4"/>
    <dgm:cxn modelId="{0E426680-E1E1-434F-98BF-B23513FACF4E}" type="presParOf" srcId="{100E51FC-4868-4AD5-A8EF-F0373B74C9CC}" destId="{05FE1FD0-0EE2-431F-AAF0-38EF5F9B796E}"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6EA2A15-C79E-4C52-B32D-1E5E9FA8CC9D}" type="doc">
      <dgm:prSet loTypeId="urn:microsoft.com/office/officeart/2005/8/layout/hierarchy4" loCatId="list" qsTypeId="urn:microsoft.com/office/officeart/2005/8/quickstyle/simple1" qsCatId="simple" csTypeId="urn:microsoft.com/office/officeart/2005/8/colors/colorful2" csCatId="colorful" phldr="1"/>
      <dgm:spPr/>
      <dgm:t>
        <a:bodyPr/>
        <a:lstStyle/>
        <a:p>
          <a:endParaRPr lang="es-CL"/>
        </a:p>
      </dgm:t>
    </dgm:pt>
    <dgm:pt modelId="{CDFF05BF-8B73-460B-BC2A-AD556D3292EC}">
      <dgm:prSet phldrT="[Texto]" custT="1"/>
      <dgm:spPr/>
      <dgm:t>
        <a:bodyPr anchor="t" anchorCtr="0"/>
        <a:lstStyle/>
        <a:p>
          <a:r>
            <a:rPr lang="es-CL" sz="2200" b="1" u="sng" dirty="0" smtClean="0"/>
            <a:t>TENENCIA</a:t>
          </a:r>
        </a:p>
        <a:p>
          <a:r>
            <a:rPr lang="es-CL" sz="2200" dirty="0" smtClean="0"/>
            <a:t>Existen tres alternativas: (1) Sólo privada: con incentivo del Estado (2) Público-privada: concesión de obra pública (3) Pública: requiere ley de quórum calificado</a:t>
          </a:r>
          <a:endParaRPr lang="es-CL" sz="2200" dirty="0"/>
        </a:p>
      </dgm:t>
    </dgm:pt>
    <dgm:pt modelId="{2BBE995B-453C-4040-874D-0149BBD90680}" type="parTrans" cxnId="{C1B4445E-FD7D-4B74-9A11-85F364B2914B}">
      <dgm:prSet/>
      <dgm:spPr/>
      <dgm:t>
        <a:bodyPr/>
        <a:lstStyle/>
        <a:p>
          <a:endParaRPr lang="es-CL" sz="2200"/>
        </a:p>
      </dgm:t>
    </dgm:pt>
    <dgm:pt modelId="{5B53BAF4-C121-4E15-BEBD-A4043B7D6C43}" type="sibTrans" cxnId="{C1B4445E-FD7D-4B74-9A11-85F364B2914B}">
      <dgm:prSet/>
      <dgm:spPr/>
      <dgm:t>
        <a:bodyPr/>
        <a:lstStyle/>
        <a:p>
          <a:endParaRPr lang="es-CL" sz="2200"/>
        </a:p>
      </dgm:t>
    </dgm:pt>
    <dgm:pt modelId="{B7E0B60E-00D8-4AD2-BDF9-C7898AF11A56}">
      <dgm:prSet phldrT="[Texto]" custT="1">
        <dgm:style>
          <a:lnRef idx="2">
            <a:schemeClr val="accent2">
              <a:shade val="50000"/>
            </a:schemeClr>
          </a:lnRef>
          <a:fillRef idx="1">
            <a:schemeClr val="accent2"/>
          </a:fillRef>
          <a:effectRef idx="0">
            <a:schemeClr val="accent2"/>
          </a:effectRef>
          <a:fontRef idx="minor">
            <a:schemeClr val="lt1"/>
          </a:fontRef>
        </dgm:style>
      </dgm:prSet>
      <dgm:spPr>
        <a:solidFill>
          <a:schemeClr val="accent2">
            <a:lumMod val="75000"/>
          </a:schemeClr>
        </a:solidFill>
      </dgm:spPr>
      <dgm:t>
        <a:bodyPr anchor="t" anchorCtr="0"/>
        <a:lstStyle/>
        <a:p>
          <a:r>
            <a:rPr lang="es-CL" sz="2200" b="1" u="sng" dirty="0" smtClean="0"/>
            <a:t>EVALUACIÓN ECONÓMICA</a:t>
          </a:r>
        </a:p>
        <a:p>
          <a:r>
            <a:rPr lang="es-CL" sz="2200" dirty="0" smtClean="0"/>
            <a:t>La evaluación privada fue negativa en todos los escenarios; sin embargo, la evaluación social dio positiva en los escenarios moderado y acelerado</a:t>
          </a:r>
          <a:endParaRPr lang="es-CL" sz="2200" dirty="0"/>
        </a:p>
      </dgm:t>
    </dgm:pt>
    <dgm:pt modelId="{8E2CA4B3-364A-472D-B53E-58D962FFE77C}" type="parTrans" cxnId="{C96EA577-4F82-4858-A5A3-578636B9EA57}">
      <dgm:prSet/>
      <dgm:spPr/>
      <dgm:t>
        <a:bodyPr/>
        <a:lstStyle/>
        <a:p>
          <a:endParaRPr lang="es-CL" sz="2200"/>
        </a:p>
      </dgm:t>
    </dgm:pt>
    <dgm:pt modelId="{66C5A9ED-8A3E-4361-98D4-E93F797D5207}" type="sibTrans" cxnId="{C96EA577-4F82-4858-A5A3-578636B9EA57}">
      <dgm:prSet/>
      <dgm:spPr/>
      <dgm:t>
        <a:bodyPr/>
        <a:lstStyle/>
        <a:p>
          <a:endParaRPr lang="es-CL" sz="2200"/>
        </a:p>
      </dgm:t>
    </dgm:pt>
    <dgm:pt modelId="{FE91887E-A4B6-4416-8874-4CDB70E9480E}">
      <dgm:prSet phldrT="[Texto]" custT="1">
        <dgm:style>
          <a:lnRef idx="2">
            <a:schemeClr val="accent3">
              <a:shade val="50000"/>
            </a:schemeClr>
          </a:lnRef>
          <a:fillRef idx="1">
            <a:schemeClr val="accent3"/>
          </a:fillRef>
          <a:effectRef idx="0">
            <a:schemeClr val="accent3"/>
          </a:effectRef>
          <a:fontRef idx="minor">
            <a:schemeClr val="lt1"/>
          </a:fontRef>
        </dgm:style>
      </dgm:prSet>
      <dgm:spPr>
        <a:solidFill>
          <a:srgbClr val="002060"/>
        </a:solidFill>
      </dgm:spPr>
      <dgm:t>
        <a:bodyPr anchor="t" anchorCtr="0"/>
        <a:lstStyle/>
        <a:p>
          <a:r>
            <a:rPr lang="es-CL" sz="2200" b="1" u="sng" dirty="0" smtClean="0"/>
            <a:t>CARACTERÍSTICAS DEL INVERSIONISTA</a:t>
          </a:r>
        </a:p>
        <a:p>
          <a:r>
            <a:rPr lang="es-CL" sz="2200" b="0" u="none" dirty="0" smtClean="0"/>
            <a:t>Se debería privilegiar la experiencia exitosa en plantas </a:t>
          </a:r>
          <a:r>
            <a:rPr lang="es-CL" sz="2200" b="0" u="none" dirty="0" err="1" smtClean="0"/>
            <a:t>faenadoras</a:t>
          </a:r>
          <a:r>
            <a:rPr lang="es-CL" sz="2200" b="0" u="none" dirty="0" smtClean="0"/>
            <a:t> de carne bovina para exportación: captura de animales para faena y mercados abiertos</a:t>
          </a:r>
          <a:endParaRPr lang="es-CL" sz="2200" dirty="0"/>
        </a:p>
      </dgm:t>
    </dgm:pt>
    <dgm:pt modelId="{4427E8B0-E5EB-4DE9-B043-3F85995633A6}" type="parTrans" cxnId="{BAD60D03-B60C-4FEC-A236-422FD27DB115}">
      <dgm:prSet/>
      <dgm:spPr/>
      <dgm:t>
        <a:bodyPr/>
        <a:lstStyle/>
        <a:p>
          <a:endParaRPr lang="es-CL" sz="2200"/>
        </a:p>
      </dgm:t>
    </dgm:pt>
    <dgm:pt modelId="{9BA460FA-725F-458F-9012-303AB7358C6F}" type="sibTrans" cxnId="{BAD60D03-B60C-4FEC-A236-422FD27DB115}">
      <dgm:prSet/>
      <dgm:spPr/>
      <dgm:t>
        <a:bodyPr/>
        <a:lstStyle/>
        <a:p>
          <a:endParaRPr lang="es-CL" sz="2200"/>
        </a:p>
      </dgm:t>
    </dgm:pt>
    <dgm:pt modelId="{D4107F8A-AD67-4D79-A866-BE024B270289}">
      <dgm:prSet phldrT="[Texto]" custT="1">
        <dgm:style>
          <a:lnRef idx="2">
            <a:schemeClr val="accent5">
              <a:shade val="50000"/>
            </a:schemeClr>
          </a:lnRef>
          <a:fillRef idx="1">
            <a:schemeClr val="accent5"/>
          </a:fillRef>
          <a:effectRef idx="0">
            <a:schemeClr val="accent5"/>
          </a:effectRef>
          <a:fontRef idx="minor">
            <a:schemeClr val="lt1"/>
          </a:fontRef>
        </dgm:style>
      </dgm:prSet>
      <dgm:spPr/>
      <dgm:t>
        <a:bodyPr anchor="t" anchorCtr="0"/>
        <a:lstStyle/>
        <a:p>
          <a:r>
            <a:rPr lang="es-CL" sz="2200" b="1" u="sng" dirty="0" smtClean="0"/>
            <a:t>MODELO DE GESTIÓN</a:t>
          </a:r>
        </a:p>
        <a:p>
          <a:r>
            <a:rPr lang="es-CL" sz="2200" b="0" u="none" dirty="0" smtClean="0"/>
            <a:t>Se compone de 4 ejes que apoyan el modelo de negocio: Dirección Estratégica, Iniciativas Públicas, Gobernanza Sectorial y Gestión del Cambio</a:t>
          </a:r>
          <a:endParaRPr lang="es-CL" sz="2200" dirty="0"/>
        </a:p>
      </dgm:t>
    </dgm:pt>
    <dgm:pt modelId="{7F542558-A001-4D3B-A239-F6413CB59AA8}" type="parTrans" cxnId="{4C939863-5385-4B34-BCBF-8E72E2224110}">
      <dgm:prSet/>
      <dgm:spPr/>
      <dgm:t>
        <a:bodyPr/>
        <a:lstStyle/>
        <a:p>
          <a:endParaRPr lang="es-CL" sz="2200"/>
        </a:p>
      </dgm:t>
    </dgm:pt>
    <dgm:pt modelId="{6E2115F6-A9CA-4DBD-8DA8-1BF644071A6E}" type="sibTrans" cxnId="{4C939863-5385-4B34-BCBF-8E72E2224110}">
      <dgm:prSet/>
      <dgm:spPr/>
      <dgm:t>
        <a:bodyPr/>
        <a:lstStyle/>
        <a:p>
          <a:endParaRPr lang="es-CL" sz="2200"/>
        </a:p>
      </dgm:t>
    </dgm:pt>
    <dgm:pt modelId="{9264828F-87AB-4730-82C0-57135CDCD81F}" type="pres">
      <dgm:prSet presAssocID="{86EA2A15-C79E-4C52-B32D-1E5E9FA8CC9D}" presName="Name0" presStyleCnt="0">
        <dgm:presLayoutVars>
          <dgm:chPref val="1"/>
          <dgm:dir/>
          <dgm:animOne val="branch"/>
          <dgm:animLvl val="lvl"/>
          <dgm:resizeHandles/>
        </dgm:presLayoutVars>
      </dgm:prSet>
      <dgm:spPr/>
      <dgm:t>
        <a:bodyPr/>
        <a:lstStyle/>
        <a:p>
          <a:endParaRPr lang="es-CL"/>
        </a:p>
      </dgm:t>
    </dgm:pt>
    <dgm:pt modelId="{0CA87F79-1410-4C97-8B60-62E07449E24C}" type="pres">
      <dgm:prSet presAssocID="{CDFF05BF-8B73-460B-BC2A-AD556D3292EC}" presName="vertOne" presStyleCnt="0"/>
      <dgm:spPr/>
    </dgm:pt>
    <dgm:pt modelId="{C9A30934-595C-44D6-942B-9888F44A3E2D}" type="pres">
      <dgm:prSet presAssocID="{CDFF05BF-8B73-460B-BC2A-AD556D3292EC}" presName="txOne" presStyleLbl="node0" presStyleIdx="0" presStyleCnt="4" custLinFactNeighborX="-4226" custLinFactNeighborY="324">
        <dgm:presLayoutVars>
          <dgm:chPref val="3"/>
        </dgm:presLayoutVars>
      </dgm:prSet>
      <dgm:spPr/>
      <dgm:t>
        <a:bodyPr/>
        <a:lstStyle/>
        <a:p>
          <a:endParaRPr lang="es-CL"/>
        </a:p>
      </dgm:t>
    </dgm:pt>
    <dgm:pt modelId="{50B3DE00-09AB-4ACB-BFA6-7B52A2C57C79}" type="pres">
      <dgm:prSet presAssocID="{CDFF05BF-8B73-460B-BC2A-AD556D3292EC}" presName="horzOne" presStyleCnt="0"/>
      <dgm:spPr/>
    </dgm:pt>
    <dgm:pt modelId="{E35921C7-68F5-401B-9A6F-91B262E3B9CA}" type="pres">
      <dgm:prSet presAssocID="{5B53BAF4-C121-4E15-BEBD-A4043B7D6C43}" presName="sibSpaceOne" presStyleCnt="0"/>
      <dgm:spPr/>
    </dgm:pt>
    <dgm:pt modelId="{F36E6A89-30EF-4C79-9823-48E065B05D23}" type="pres">
      <dgm:prSet presAssocID="{B7E0B60E-00D8-4AD2-BDF9-C7898AF11A56}" presName="vertOne" presStyleCnt="0"/>
      <dgm:spPr/>
    </dgm:pt>
    <dgm:pt modelId="{6067442A-B0AC-4AB0-82D7-0F1C769EF669}" type="pres">
      <dgm:prSet presAssocID="{B7E0B60E-00D8-4AD2-BDF9-C7898AF11A56}" presName="txOne" presStyleLbl="node0" presStyleIdx="1" presStyleCnt="4">
        <dgm:presLayoutVars>
          <dgm:chPref val="3"/>
        </dgm:presLayoutVars>
      </dgm:prSet>
      <dgm:spPr/>
      <dgm:t>
        <a:bodyPr/>
        <a:lstStyle/>
        <a:p>
          <a:endParaRPr lang="es-CL"/>
        </a:p>
      </dgm:t>
    </dgm:pt>
    <dgm:pt modelId="{E857CB69-1C50-42EF-9FFF-FD07B8386068}" type="pres">
      <dgm:prSet presAssocID="{B7E0B60E-00D8-4AD2-BDF9-C7898AF11A56}" presName="horzOne" presStyleCnt="0"/>
      <dgm:spPr/>
    </dgm:pt>
    <dgm:pt modelId="{DBFA2C1D-22BD-4EDA-892B-18A14399061E}" type="pres">
      <dgm:prSet presAssocID="{66C5A9ED-8A3E-4361-98D4-E93F797D5207}" presName="sibSpaceOne" presStyleCnt="0"/>
      <dgm:spPr/>
    </dgm:pt>
    <dgm:pt modelId="{C893D9E5-785F-4443-8609-8FDDC22ECB73}" type="pres">
      <dgm:prSet presAssocID="{D4107F8A-AD67-4D79-A866-BE024B270289}" presName="vertOne" presStyleCnt="0"/>
      <dgm:spPr/>
    </dgm:pt>
    <dgm:pt modelId="{6971CE8D-F3E5-4ECD-A5FD-8F296DF965F7}" type="pres">
      <dgm:prSet presAssocID="{D4107F8A-AD67-4D79-A866-BE024B270289}" presName="txOne" presStyleLbl="node0" presStyleIdx="2" presStyleCnt="4">
        <dgm:presLayoutVars>
          <dgm:chPref val="3"/>
        </dgm:presLayoutVars>
      </dgm:prSet>
      <dgm:spPr/>
      <dgm:t>
        <a:bodyPr/>
        <a:lstStyle/>
        <a:p>
          <a:endParaRPr lang="es-CL"/>
        </a:p>
      </dgm:t>
    </dgm:pt>
    <dgm:pt modelId="{31D17497-C208-438D-B202-E5EE87C31007}" type="pres">
      <dgm:prSet presAssocID="{D4107F8A-AD67-4D79-A866-BE024B270289}" presName="horzOne" presStyleCnt="0"/>
      <dgm:spPr/>
    </dgm:pt>
    <dgm:pt modelId="{EF70E72E-3733-4D0E-81C0-E5A35DB9C455}" type="pres">
      <dgm:prSet presAssocID="{6E2115F6-A9CA-4DBD-8DA8-1BF644071A6E}" presName="sibSpaceOne" presStyleCnt="0"/>
      <dgm:spPr/>
    </dgm:pt>
    <dgm:pt modelId="{100E51FC-4868-4AD5-A8EF-F0373B74C9CC}" type="pres">
      <dgm:prSet presAssocID="{FE91887E-A4B6-4416-8874-4CDB70E9480E}" presName="vertOne" presStyleCnt="0"/>
      <dgm:spPr/>
    </dgm:pt>
    <dgm:pt modelId="{A77F1AA0-FEDC-4521-AE54-7A276BFEA5A9}" type="pres">
      <dgm:prSet presAssocID="{FE91887E-A4B6-4416-8874-4CDB70E9480E}" presName="txOne" presStyleLbl="node0" presStyleIdx="3" presStyleCnt="4">
        <dgm:presLayoutVars>
          <dgm:chPref val="3"/>
        </dgm:presLayoutVars>
      </dgm:prSet>
      <dgm:spPr/>
      <dgm:t>
        <a:bodyPr/>
        <a:lstStyle/>
        <a:p>
          <a:endParaRPr lang="es-CL"/>
        </a:p>
      </dgm:t>
    </dgm:pt>
    <dgm:pt modelId="{05FE1FD0-0EE2-431F-AAF0-38EF5F9B796E}" type="pres">
      <dgm:prSet presAssocID="{FE91887E-A4B6-4416-8874-4CDB70E9480E}" presName="horzOne" presStyleCnt="0"/>
      <dgm:spPr/>
    </dgm:pt>
  </dgm:ptLst>
  <dgm:cxnLst>
    <dgm:cxn modelId="{098F07FF-E928-45FB-A65C-DEAD1EBEFAAE}" type="presOf" srcId="{D4107F8A-AD67-4D79-A866-BE024B270289}" destId="{6971CE8D-F3E5-4ECD-A5FD-8F296DF965F7}" srcOrd="0" destOrd="0" presId="urn:microsoft.com/office/officeart/2005/8/layout/hierarchy4"/>
    <dgm:cxn modelId="{186DF733-E72E-4292-B745-24FAF40EFFB1}" type="presOf" srcId="{CDFF05BF-8B73-460B-BC2A-AD556D3292EC}" destId="{C9A30934-595C-44D6-942B-9888F44A3E2D}" srcOrd="0" destOrd="0" presId="urn:microsoft.com/office/officeart/2005/8/layout/hierarchy4"/>
    <dgm:cxn modelId="{EBD52993-86D7-4E86-BDEC-2C4063911030}" type="presOf" srcId="{B7E0B60E-00D8-4AD2-BDF9-C7898AF11A56}" destId="{6067442A-B0AC-4AB0-82D7-0F1C769EF669}" srcOrd="0" destOrd="0" presId="urn:microsoft.com/office/officeart/2005/8/layout/hierarchy4"/>
    <dgm:cxn modelId="{F1B21DB8-4483-414E-9DED-9A5D790A13D1}" type="presOf" srcId="{FE91887E-A4B6-4416-8874-4CDB70E9480E}" destId="{A77F1AA0-FEDC-4521-AE54-7A276BFEA5A9}" srcOrd="0" destOrd="0" presId="urn:microsoft.com/office/officeart/2005/8/layout/hierarchy4"/>
    <dgm:cxn modelId="{BAD60D03-B60C-4FEC-A236-422FD27DB115}" srcId="{86EA2A15-C79E-4C52-B32D-1E5E9FA8CC9D}" destId="{FE91887E-A4B6-4416-8874-4CDB70E9480E}" srcOrd="3" destOrd="0" parTransId="{4427E8B0-E5EB-4DE9-B043-3F85995633A6}" sibTransId="{9BA460FA-725F-458F-9012-303AB7358C6F}"/>
    <dgm:cxn modelId="{4C939863-5385-4B34-BCBF-8E72E2224110}" srcId="{86EA2A15-C79E-4C52-B32D-1E5E9FA8CC9D}" destId="{D4107F8A-AD67-4D79-A866-BE024B270289}" srcOrd="2" destOrd="0" parTransId="{7F542558-A001-4D3B-A239-F6413CB59AA8}" sibTransId="{6E2115F6-A9CA-4DBD-8DA8-1BF644071A6E}"/>
    <dgm:cxn modelId="{B8CA06EE-7EBF-4553-9D3B-1D0B8926980A}" type="presOf" srcId="{86EA2A15-C79E-4C52-B32D-1E5E9FA8CC9D}" destId="{9264828F-87AB-4730-82C0-57135CDCD81F}" srcOrd="0" destOrd="0" presId="urn:microsoft.com/office/officeart/2005/8/layout/hierarchy4"/>
    <dgm:cxn modelId="{C1B4445E-FD7D-4B74-9A11-85F364B2914B}" srcId="{86EA2A15-C79E-4C52-B32D-1E5E9FA8CC9D}" destId="{CDFF05BF-8B73-460B-BC2A-AD556D3292EC}" srcOrd="0" destOrd="0" parTransId="{2BBE995B-453C-4040-874D-0149BBD90680}" sibTransId="{5B53BAF4-C121-4E15-BEBD-A4043B7D6C43}"/>
    <dgm:cxn modelId="{C96EA577-4F82-4858-A5A3-578636B9EA57}" srcId="{86EA2A15-C79E-4C52-B32D-1E5E9FA8CC9D}" destId="{B7E0B60E-00D8-4AD2-BDF9-C7898AF11A56}" srcOrd="1" destOrd="0" parTransId="{8E2CA4B3-364A-472D-B53E-58D962FFE77C}" sibTransId="{66C5A9ED-8A3E-4361-98D4-E93F797D5207}"/>
    <dgm:cxn modelId="{B83DCFF3-9CED-438D-85C9-A3518B6DD6BB}" type="presParOf" srcId="{9264828F-87AB-4730-82C0-57135CDCD81F}" destId="{0CA87F79-1410-4C97-8B60-62E07449E24C}" srcOrd="0" destOrd="0" presId="urn:microsoft.com/office/officeart/2005/8/layout/hierarchy4"/>
    <dgm:cxn modelId="{BC1F3106-342E-43EA-A4F0-E8182BF22E06}" type="presParOf" srcId="{0CA87F79-1410-4C97-8B60-62E07449E24C}" destId="{C9A30934-595C-44D6-942B-9888F44A3E2D}" srcOrd="0" destOrd="0" presId="urn:microsoft.com/office/officeart/2005/8/layout/hierarchy4"/>
    <dgm:cxn modelId="{E045D14A-97F5-46DA-B2D2-AE24CC14F35A}" type="presParOf" srcId="{0CA87F79-1410-4C97-8B60-62E07449E24C}" destId="{50B3DE00-09AB-4ACB-BFA6-7B52A2C57C79}" srcOrd="1" destOrd="0" presId="urn:microsoft.com/office/officeart/2005/8/layout/hierarchy4"/>
    <dgm:cxn modelId="{BBC84BDC-F922-4B75-B89B-5388313B54EF}" type="presParOf" srcId="{9264828F-87AB-4730-82C0-57135CDCD81F}" destId="{E35921C7-68F5-401B-9A6F-91B262E3B9CA}" srcOrd="1" destOrd="0" presId="urn:microsoft.com/office/officeart/2005/8/layout/hierarchy4"/>
    <dgm:cxn modelId="{821465FA-561C-4CBE-8907-537BA00BB08D}" type="presParOf" srcId="{9264828F-87AB-4730-82C0-57135CDCD81F}" destId="{F36E6A89-30EF-4C79-9823-48E065B05D23}" srcOrd="2" destOrd="0" presId="urn:microsoft.com/office/officeart/2005/8/layout/hierarchy4"/>
    <dgm:cxn modelId="{C5181672-24C3-4BA5-8BAA-A2B3E28672F6}" type="presParOf" srcId="{F36E6A89-30EF-4C79-9823-48E065B05D23}" destId="{6067442A-B0AC-4AB0-82D7-0F1C769EF669}" srcOrd="0" destOrd="0" presId="urn:microsoft.com/office/officeart/2005/8/layout/hierarchy4"/>
    <dgm:cxn modelId="{E2228CC3-9B04-462E-9B7F-0EA7576586F7}" type="presParOf" srcId="{F36E6A89-30EF-4C79-9823-48E065B05D23}" destId="{E857CB69-1C50-42EF-9FFF-FD07B8386068}" srcOrd="1" destOrd="0" presId="urn:microsoft.com/office/officeart/2005/8/layout/hierarchy4"/>
    <dgm:cxn modelId="{DDE9A292-7711-4BD5-A649-3D4AED3F0B72}" type="presParOf" srcId="{9264828F-87AB-4730-82C0-57135CDCD81F}" destId="{DBFA2C1D-22BD-4EDA-892B-18A14399061E}" srcOrd="3" destOrd="0" presId="urn:microsoft.com/office/officeart/2005/8/layout/hierarchy4"/>
    <dgm:cxn modelId="{F1A31B52-2826-4502-8136-384A6ACFC521}" type="presParOf" srcId="{9264828F-87AB-4730-82C0-57135CDCD81F}" destId="{C893D9E5-785F-4443-8609-8FDDC22ECB73}" srcOrd="4" destOrd="0" presId="urn:microsoft.com/office/officeart/2005/8/layout/hierarchy4"/>
    <dgm:cxn modelId="{E3F44ABE-1BCB-447B-8623-4D08553A7175}" type="presParOf" srcId="{C893D9E5-785F-4443-8609-8FDDC22ECB73}" destId="{6971CE8D-F3E5-4ECD-A5FD-8F296DF965F7}" srcOrd="0" destOrd="0" presId="urn:microsoft.com/office/officeart/2005/8/layout/hierarchy4"/>
    <dgm:cxn modelId="{7146636D-1384-40BD-8686-5FBA6427A279}" type="presParOf" srcId="{C893D9E5-785F-4443-8609-8FDDC22ECB73}" destId="{31D17497-C208-438D-B202-E5EE87C31007}" srcOrd="1" destOrd="0" presId="urn:microsoft.com/office/officeart/2005/8/layout/hierarchy4"/>
    <dgm:cxn modelId="{1469857F-DADA-4E92-9EDB-42BCD0D4A82A}" type="presParOf" srcId="{9264828F-87AB-4730-82C0-57135CDCD81F}" destId="{EF70E72E-3733-4D0E-81C0-E5A35DB9C455}" srcOrd="5" destOrd="0" presId="urn:microsoft.com/office/officeart/2005/8/layout/hierarchy4"/>
    <dgm:cxn modelId="{6AF88276-0E4F-48EE-9DD0-34A9999FDA6E}" type="presParOf" srcId="{9264828F-87AB-4730-82C0-57135CDCD81F}" destId="{100E51FC-4868-4AD5-A8EF-F0373B74C9CC}" srcOrd="6" destOrd="0" presId="urn:microsoft.com/office/officeart/2005/8/layout/hierarchy4"/>
    <dgm:cxn modelId="{D3147BF5-536F-45E0-A212-B3906B1963CD}" type="presParOf" srcId="{100E51FC-4868-4AD5-A8EF-F0373B74C9CC}" destId="{A77F1AA0-FEDC-4521-AE54-7A276BFEA5A9}" srcOrd="0" destOrd="0" presId="urn:microsoft.com/office/officeart/2005/8/layout/hierarchy4"/>
    <dgm:cxn modelId="{5CDB3A32-8B0C-4543-BBC2-B22579425118}" type="presParOf" srcId="{100E51FC-4868-4AD5-A8EF-F0373B74C9CC}" destId="{05FE1FD0-0EE2-431F-AAF0-38EF5F9B796E}"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6EA2A15-C79E-4C52-B32D-1E5E9FA8CC9D}" type="doc">
      <dgm:prSet loTypeId="urn:microsoft.com/office/officeart/2005/8/layout/architecture+Icon" loCatId="list" qsTypeId="urn:microsoft.com/office/officeart/2005/8/quickstyle/simple1" qsCatId="simple" csTypeId="urn:microsoft.com/office/officeart/2005/8/colors/accent1_2" csCatId="accent1" phldr="1"/>
      <dgm:spPr/>
      <dgm:t>
        <a:bodyPr/>
        <a:lstStyle/>
        <a:p>
          <a:endParaRPr lang="es-CL"/>
        </a:p>
      </dgm:t>
    </dgm:pt>
    <dgm:pt modelId="{CDFF05BF-8B73-460B-BC2A-AD556D3292EC}">
      <dgm:prSet phldrT="[Texto]"/>
      <dgm:spPr/>
      <dgm:t>
        <a:bodyPr/>
        <a:lstStyle/>
        <a:p>
          <a:r>
            <a:rPr lang="es-CL" dirty="0" smtClean="0"/>
            <a:t>Se requiere un período de preparación para que la región pueda tener una planta </a:t>
          </a:r>
          <a:r>
            <a:rPr lang="es-CL" dirty="0" err="1" smtClean="0"/>
            <a:t>faenadora</a:t>
          </a:r>
          <a:r>
            <a:rPr lang="es-CL" dirty="0" smtClean="0"/>
            <a:t> de carne bovina, donde se mejoren los índices productivos de manejo ganadero y forrajero, y se fortalezca el capital social</a:t>
          </a:r>
          <a:endParaRPr lang="es-CL" dirty="0"/>
        </a:p>
      </dgm:t>
    </dgm:pt>
    <dgm:pt modelId="{2BBE995B-453C-4040-874D-0149BBD90680}" type="parTrans" cxnId="{C1B4445E-FD7D-4B74-9A11-85F364B2914B}">
      <dgm:prSet/>
      <dgm:spPr/>
      <dgm:t>
        <a:bodyPr/>
        <a:lstStyle/>
        <a:p>
          <a:endParaRPr lang="es-CL"/>
        </a:p>
      </dgm:t>
    </dgm:pt>
    <dgm:pt modelId="{5B53BAF4-C121-4E15-BEBD-A4043B7D6C43}" type="sibTrans" cxnId="{C1B4445E-FD7D-4B74-9A11-85F364B2914B}">
      <dgm:prSet/>
      <dgm:spPr/>
      <dgm:t>
        <a:bodyPr/>
        <a:lstStyle/>
        <a:p>
          <a:endParaRPr lang="es-CL"/>
        </a:p>
      </dgm:t>
    </dgm:pt>
    <dgm:pt modelId="{B7E0B60E-00D8-4AD2-BDF9-C7898AF11A56}">
      <dgm:prSet phldrT="[Texto]"/>
      <dgm:spPr/>
      <dgm:t>
        <a:bodyPr/>
        <a:lstStyle/>
        <a:p>
          <a:r>
            <a:rPr lang="es-CL" dirty="0" smtClean="0"/>
            <a:t>Para acceder a los mercados de mejores precios (UE, USA y Hong Kong), se necesita diferenciar nuestro producto como carne natural, bajas en grasa y con origen certificado (Patagonia). </a:t>
          </a:r>
          <a:endParaRPr lang="es-CL" dirty="0"/>
        </a:p>
      </dgm:t>
    </dgm:pt>
    <dgm:pt modelId="{8E2CA4B3-364A-472D-B53E-58D962FFE77C}" type="parTrans" cxnId="{C96EA577-4F82-4858-A5A3-578636B9EA57}">
      <dgm:prSet/>
      <dgm:spPr/>
      <dgm:t>
        <a:bodyPr/>
        <a:lstStyle/>
        <a:p>
          <a:endParaRPr lang="es-CL"/>
        </a:p>
      </dgm:t>
    </dgm:pt>
    <dgm:pt modelId="{66C5A9ED-8A3E-4361-98D4-E93F797D5207}" type="sibTrans" cxnId="{C96EA577-4F82-4858-A5A3-578636B9EA57}">
      <dgm:prSet/>
      <dgm:spPr/>
      <dgm:t>
        <a:bodyPr/>
        <a:lstStyle/>
        <a:p>
          <a:endParaRPr lang="es-CL"/>
        </a:p>
      </dgm:t>
    </dgm:pt>
    <dgm:pt modelId="{FE91887E-A4B6-4416-8874-4CDB70E9480E}">
      <dgm:prSet phldrT="[Texto]"/>
      <dgm:spPr/>
      <dgm:t>
        <a:bodyPr/>
        <a:lstStyle/>
        <a:p>
          <a:r>
            <a:rPr lang="es-CL" dirty="0" smtClean="0"/>
            <a:t>La evaluación económica privada de los escenarios moderado y acelerado es negativa, sin embargo la evaluación social es positiva, razón por la cual se justifica que el Estado incentive la construcción de una planta. </a:t>
          </a:r>
          <a:endParaRPr lang="es-CL" dirty="0"/>
        </a:p>
      </dgm:t>
    </dgm:pt>
    <dgm:pt modelId="{4427E8B0-E5EB-4DE9-B043-3F85995633A6}" type="parTrans" cxnId="{BAD60D03-B60C-4FEC-A236-422FD27DB115}">
      <dgm:prSet/>
      <dgm:spPr/>
      <dgm:t>
        <a:bodyPr/>
        <a:lstStyle/>
        <a:p>
          <a:endParaRPr lang="es-CL"/>
        </a:p>
      </dgm:t>
    </dgm:pt>
    <dgm:pt modelId="{9BA460FA-725F-458F-9012-303AB7358C6F}" type="sibTrans" cxnId="{BAD60D03-B60C-4FEC-A236-422FD27DB115}">
      <dgm:prSet/>
      <dgm:spPr/>
      <dgm:t>
        <a:bodyPr/>
        <a:lstStyle/>
        <a:p>
          <a:endParaRPr lang="es-CL"/>
        </a:p>
      </dgm:t>
    </dgm:pt>
    <dgm:pt modelId="{D4107F8A-AD67-4D79-A866-BE024B270289}">
      <dgm:prSet phldrT="[Texto]"/>
      <dgm:spPr/>
      <dgm:t>
        <a:bodyPr/>
        <a:lstStyle/>
        <a:p>
          <a:r>
            <a:rPr lang="es-CL" dirty="0" smtClean="0"/>
            <a:t>Con la actual masa ganadera se ha diseñado un tipo de planta con un máximo de faena de 40.000 cabezas, que debe priorizar el </a:t>
          </a:r>
          <a:r>
            <a:rPr lang="es-CL" dirty="0" err="1" smtClean="0"/>
            <a:t>faenamiento</a:t>
          </a:r>
          <a:r>
            <a:rPr lang="es-CL" dirty="0" smtClean="0"/>
            <a:t> de novillos y vaquillas de 2-3. Para ser rentable, debe trabajar al máximo de su capacidad</a:t>
          </a:r>
          <a:endParaRPr lang="es-CL" dirty="0"/>
        </a:p>
      </dgm:t>
    </dgm:pt>
    <dgm:pt modelId="{7F542558-A001-4D3B-A239-F6413CB59AA8}" type="parTrans" cxnId="{4C939863-5385-4B34-BCBF-8E72E2224110}">
      <dgm:prSet/>
      <dgm:spPr/>
      <dgm:t>
        <a:bodyPr/>
        <a:lstStyle/>
        <a:p>
          <a:endParaRPr lang="es-CL"/>
        </a:p>
      </dgm:t>
    </dgm:pt>
    <dgm:pt modelId="{6E2115F6-A9CA-4DBD-8DA8-1BF644071A6E}" type="sibTrans" cxnId="{4C939863-5385-4B34-BCBF-8E72E2224110}">
      <dgm:prSet/>
      <dgm:spPr/>
      <dgm:t>
        <a:bodyPr/>
        <a:lstStyle/>
        <a:p>
          <a:endParaRPr lang="es-CL"/>
        </a:p>
      </dgm:t>
    </dgm:pt>
    <dgm:pt modelId="{810508A0-25F1-41D5-9A29-D30AF99027E6}" type="pres">
      <dgm:prSet presAssocID="{86EA2A15-C79E-4C52-B32D-1E5E9FA8CC9D}" presName="Name0" presStyleCnt="0">
        <dgm:presLayoutVars>
          <dgm:chPref val="1"/>
          <dgm:dir/>
          <dgm:animOne val="branch"/>
          <dgm:animLvl val="lvl"/>
          <dgm:resizeHandles/>
        </dgm:presLayoutVars>
      </dgm:prSet>
      <dgm:spPr/>
      <dgm:t>
        <a:bodyPr/>
        <a:lstStyle/>
        <a:p>
          <a:endParaRPr lang="es-CL"/>
        </a:p>
      </dgm:t>
    </dgm:pt>
    <dgm:pt modelId="{18D4E5D1-8253-4DA2-A9F7-367A35AE0A97}" type="pres">
      <dgm:prSet presAssocID="{CDFF05BF-8B73-460B-BC2A-AD556D3292EC}" presName="vertOne" presStyleCnt="0"/>
      <dgm:spPr/>
    </dgm:pt>
    <dgm:pt modelId="{AF3C5FB1-D3DF-4F9A-BE4C-D820676400D8}" type="pres">
      <dgm:prSet presAssocID="{CDFF05BF-8B73-460B-BC2A-AD556D3292EC}" presName="txOne" presStyleLbl="node0" presStyleIdx="0" presStyleCnt="4">
        <dgm:presLayoutVars>
          <dgm:chPref val="3"/>
        </dgm:presLayoutVars>
      </dgm:prSet>
      <dgm:spPr/>
      <dgm:t>
        <a:bodyPr/>
        <a:lstStyle/>
        <a:p>
          <a:endParaRPr lang="es-CL"/>
        </a:p>
      </dgm:t>
    </dgm:pt>
    <dgm:pt modelId="{D4E854EE-2BE8-4547-9586-7B29C508C2CC}" type="pres">
      <dgm:prSet presAssocID="{CDFF05BF-8B73-460B-BC2A-AD556D3292EC}" presName="horzOne" presStyleCnt="0"/>
      <dgm:spPr/>
    </dgm:pt>
    <dgm:pt modelId="{526AF137-19D5-46E1-9301-97404D4EB223}" type="pres">
      <dgm:prSet presAssocID="{5B53BAF4-C121-4E15-BEBD-A4043B7D6C43}" presName="sibSpaceOne" presStyleCnt="0"/>
      <dgm:spPr/>
    </dgm:pt>
    <dgm:pt modelId="{AE49A6F6-4DF5-47C0-B2B7-18F9750B44A4}" type="pres">
      <dgm:prSet presAssocID="{B7E0B60E-00D8-4AD2-BDF9-C7898AF11A56}" presName="vertOne" presStyleCnt="0"/>
      <dgm:spPr/>
    </dgm:pt>
    <dgm:pt modelId="{CFDA90B8-611E-4A4D-BF65-B1D985236532}" type="pres">
      <dgm:prSet presAssocID="{B7E0B60E-00D8-4AD2-BDF9-C7898AF11A56}" presName="txOne" presStyleLbl="node0" presStyleIdx="1" presStyleCnt="4">
        <dgm:presLayoutVars>
          <dgm:chPref val="3"/>
        </dgm:presLayoutVars>
      </dgm:prSet>
      <dgm:spPr/>
      <dgm:t>
        <a:bodyPr/>
        <a:lstStyle/>
        <a:p>
          <a:endParaRPr lang="es-CL"/>
        </a:p>
      </dgm:t>
    </dgm:pt>
    <dgm:pt modelId="{969AE6A0-D7C7-4DF3-9619-24C8C7F8E983}" type="pres">
      <dgm:prSet presAssocID="{B7E0B60E-00D8-4AD2-BDF9-C7898AF11A56}" presName="horzOne" presStyleCnt="0"/>
      <dgm:spPr/>
    </dgm:pt>
    <dgm:pt modelId="{17568096-E733-4C37-B726-348C5CB710D0}" type="pres">
      <dgm:prSet presAssocID="{66C5A9ED-8A3E-4361-98D4-E93F797D5207}" presName="sibSpaceOne" presStyleCnt="0"/>
      <dgm:spPr/>
    </dgm:pt>
    <dgm:pt modelId="{40004621-C05D-4032-A0D9-4C809EAA14FE}" type="pres">
      <dgm:prSet presAssocID="{D4107F8A-AD67-4D79-A866-BE024B270289}" presName="vertOne" presStyleCnt="0"/>
      <dgm:spPr/>
    </dgm:pt>
    <dgm:pt modelId="{F7668264-EFB3-4D25-BF95-32EEC755376C}" type="pres">
      <dgm:prSet presAssocID="{D4107F8A-AD67-4D79-A866-BE024B270289}" presName="txOne" presStyleLbl="node0" presStyleIdx="2" presStyleCnt="4">
        <dgm:presLayoutVars>
          <dgm:chPref val="3"/>
        </dgm:presLayoutVars>
      </dgm:prSet>
      <dgm:spPr/>
      <dgm:t>
        <a:bodyPr/>
        <a:lstStyle/>
        <a:p>
          <a:endParaRPr lang="es-CL"/>
        </a:p>
      </dgm:t>
    </dgm:pt>
    <dgm:pt modelId="{A0CB4C44-DC38-4161-BF5E-22153B43CF9C}" type="pres">
      <dgm:prSet presAssocID="{D4107F8A-AD67-4D79-A866-BE024B270289}" presName="horzOne" presStyleCnt="0"/>
      <dgm:spPr/>
    </dgm:pt>
    <dgm:pt modelId="{25510489-528B-47CA-98CE-9A6639D7EA5A}" type="pres">
      <dgm:prSet presAssocID="{6E2115F6-A9CA-4DBD-8DA8-1BF644071A6E}" presName="sibSpaceOne" presStyleCnt="0"/>
      <dgm:spPr/>
    </dgm:pt>
    <dgm:pt modelId="{79B2FD6F-3C09-433B-B340-DC5A1889F340}" type="pres">
      <dgm:prSet presAssocID="{FE91887E-A4B6-4416-8874-4CDB70E9480E}" presName="vertOne" presStyleCnt="0"/>
      <dgm:spPr/>
    </dgm:pt>
    <dgm:pt modelId="{010DBA2E-D2A8-4E14-AC93-AFC9384A9F6C}" type="pres">
      <dgm:prSet presAssocID="{FE91887E-A4B6-4416-8874-4CDB70E9480E}" presName="txOne" presStyleLbl="node0" presStyleIdx="3" presStyleCnt="4">
        <dgm:presLayoutVars>
          <dgm:chPref val="3"/>
        </dgm:presLayoutVars>
      </dgm:prSet>
      <dgm:spPr/>
      <dgm:t>
        <a:bodyPr/>
        <a:lstStyle/>
        <a:p>
          <a:endParaRPr lang="es-CL"/>
        </a:p>
      </dgm:t>
    </dgm:pt>
    <dgm:pt modelId="{D6F1A187-5466-4EAF-B5D3-729F12134035}" type="pres">
      <dgm:prSet presAssocID="{FE91887E-A4B6-4416-8874-4CDB70E9480E}" presName="horzOne" presStyleCnt="0"/>
      <dgm:spPr/>
    </dgm:pt>
  </dgm:ptLst>
  <dgm:cxnLst>
    <dgm:cxn modelId="{9DA2E80F-86A9-4C9F-A569-2F19AB45D389}" type="presOf" srcId="{D4107F8A-AD67-4D79-A866-BE024B270289}" destId="{F7668264-EFB3-4D25-BF95-32EEC755376C}" srcOrd="0" destOrd="0" presId="urn:microsoft.com/office/officeart/2005/8/layout/architecture+Icon"/>
    <dgm:cxn modelId="{C6339BFC-CBF7-43BC-9323-604FE349FF21}" type="presOf" srcId="{B7E0B60E-00D8-4AD2-BDF9-C7898AF11A56}" destId="{CFDA90B8-611E-4A4D-BF65-B1D985236532}" srcOrd="0" destOrd="0" presId="urn:microsoft.com/office/officeart/2005/8/layout/architecture+Icon"/>
    <dgm:cxn modelId="{C02A61DA-52BB-4847-9167-DED945EEAF5A}" type="presOf" srcId="{CDFF05BF-8B73-460B-BC2A-AD556D3292EC}" destId="{AF3C5FB1-D3DF-4F9A-BE4C-D820676400D8}" srcOrd="0" destOrd="0" presId="urn:microsoft.com/office/officeart/2005/8/layout/architecture+Icon"/>
    <dgm:cxn modelId="{4C939863-5385-4B34-BCBF-8E72E2224110}" srcId="{86EA2A15-C79E-4C52-B32D-1E5E9FA8CC9D}" destId="{D4107F8A-AD67-4D79-A866-BE024B270289}" srcOrd="2" destOrd="0" parTransId="{7F542558-A001-4D3B-A239-F6413CB59AA8}" sibTransId="{6E2115F6-A9CA-4DBD-8DA8-1BF644071A6E}"/>
    <dgm:cxn modelId="{BAD60D03-B60C-4FEC-A236-422FD27DB115}" srcId="{86EA2A15-C79E-4C52-B32D-1E5E9FA8CC9D}" destId="{FE91887E-A4B6-4416-8874-4CDB70E9480E}" srcOrd="3" destOrd="0" parTransId="{4427E8B0-E5EB-4DE9-B043-3F85995633A6}" sibTransId="{9BA460FA-725F-458F-9012-303AB7358C6F}"/>
    <dgm:cxn modelId="{42967E02-DD6D-484F-9318-8BB2C34621F9}" type="presOf" srcId="{86EA2A15-C79E-4C52-B32D-1E5E9FA8CC9D}" destId="{810508A0-25F1-41D5-9A29-D30AF99027E6}" srcOrd="0" destOrd="0" presId="urn:microsoft.com/office/officeart/2005/8/layout/architecture+Icon"/>
    <dgm:cxn modelId="{C1B4445E-FD7D-4B74-9A11-85F364B2914B}" srcId="{86EA2A15-C79E-4C52-B32D-1E5E9FA8CC9D}" destId="{CDFF05BF-8B73-460B-BC2A-AD556D3292EC}" srcOrd="0" destOrd="0" parTransId="{2BBE995B-453C-4040-874D-0149BBD90680}" sibTransId="{5B53BAF4-C121-4E15-BEBD-A4043B7D6C43}"/>
    <dgm:cxn modelId="{FDD59400-B3AF-48D9-8EDE-6889ECC5E5A4}" type="presOf" srcId="{FE91887E-A4B6-4416-8874-4CDB70E9480E}" destId="{010DBA2E-D2A8-4E14-AC93-AFC9384A9F6C}" srcOrd="0" destOrd="0" presId="urn:microsoft.com/office/officeart/2005/8/layout/architecture+Icon"/>
    <dgm:cxn modelId="{C96EA577-4F82-4858-A5A3-578636B9EA57}" srcId="{86EA2A15-C79E-4C52-B32D-1E5E9FA8CC9D}" destId="{B7E0B60E-00D8-4AD2-BDF9-C7898AF11A56}" srcOrd="1" destOrd="0" parTransId="{8E2CA4B3-364A-472D-B53E-58D962FFE77C}" sibTransId="{66C5A9ED-8A3E-4361-98D4-E93F797D5207}"/>
    <dgm:cxn modelId="{4E5F510A-A178-4437-B58F-FD94F0E0CCD2}" type="presParOf" srcId="{810508A0-25F1-41D5-9A29-D30AF99027E6}" destId="{18D4E5D1-8253-4DA2-A9F7-367A35AE0A97}" srcOrd="0" destOrd="0" presId="urn:microsoft.com/office/officeart/2005/8/layout/architecture+Icon"/>
    <dgm:cxn modelId="{ADA76F38-D616-4749-AF9D-E99193C83BC1}" type="presParOf" srcId="{18D4E5D1-8253-4DA2-A9F7-367A35AE0A97}" destId="{AF3C5FB1-D3DF-4F9A-BE4C-D820676400D8}" srcOrd="0" destOrd="0" presId="urn:microsoft.com/office/officeart/2005/8/layout/architecture+Icon"/>
    <dgm:cxn modelId="{939530E1-B3B5-493B-A042-54C711E0917C}" type="presParOf" srcId="{18D4E5D1-8253-4DA2-A9F7-367A35AE0A97}" destId="{D4E854EE-2BE8-4547-9586-7B29C508C2CC}" srcOrd="1" destOrd="0" presId="urn:microsoft.com/office/officeart/2005/8/layout/architecture+Icon"/>
    <dgm:cxn modelId="{DF9DDBC1-3B1F-4AFD-8B8E-36F4459C2768}" type="presParOf" srcId="{810508A0-25F1-41D5-9A29-D30AF99027E6}" destId="{526AF137-19D5-46E1-9301-97404D4EB223}" srcOrd="1" destOrd="0" presId="urn:microsoft.com/office/officeart/2005/8/layout/architecture+Icon"/>
    <dgm:cxn modelId="{8DF93451-3CAB-4F82-A2B0-F53A0C173938}" type="presParOf" srcId="{810508A0-25F1-41D5-9A29-D30AF99027E6}" destId="{AE49A6F6-4DF5-47C0-B2B7-18F9750B44A4}" srcOrd="2" destOrd="0" presId="urn:microsoft.com/office/officeart/2005/8/layout/architecture+Icon"/>
    <dgm:cxn modelId="{EBE8C272-4A9A-4F32-BA70-EE79A8F1B269}" type="presParOf" srcId="{AE49A6F6-4DF5-47C0-B2B7-18F9750B44A4}" destId="{CFDA90B8-611E-4A4D-BF65-B1D985236532}" srcOrd="0" destOrd="0" presId="urn:microsoft.com/office/officeart/2005/8/layout/architecture+Icon"/>
    <dgm:cxn modelId="{C212D5E2-BDFE-4909-B833-055628D20971}" type="presParOf" srcId="{AE49A6F6-4DF5-47C0-B2B7-18F9750B44A4}" destId="{969AE6A0-D7C7-4DF3-9619-24C8C7F8E983}" srcOrd="1" destOrd="0" presId="urn:microsoft.com/office/officeart/2005/8/layout/architecture+Icon"/>
    <dgm:cxn modelId="{4A5E07E6-32D0-4BF4-A9A9-0D8D14EC299D}" type="presParOf" srcId="{810508A0-25F1-41D5-9A29-D30AF99027E6}" destId="{17568096-E733-4C37-B726-348C5CB710D0}" srcOrd="3" destOrd="0" presId="urn:microsoft.com/office/officeart/2005/8/layout/architecture+Icon"/>
    <dgm:cxn modelId="{1E2B9E53-12DF-4784-A822-FD23B79B7C4C}" type="presParOf" srcId="{810508A0-25F1-41D5-9A29-D30AF99027E6}" destId="{40004621-C05D-4032-A0D9-4C809EAA14FE}" srcOrd="4" destOrd="0" presId="urn:microsoft.com/office/officeart/2005/8/layout/architecture+Icon"/>
    <dgm:cxn modelId="{07BCAD13-B7E1-4F60-9BEF-7C87C775195E}" type="presParOf" srcId="{40004621-C05D-4032-A0D9-4C809EAA14FE}" destId="{F7668264-EFB3-4D25-BF95-32EEC755376C}" srcOrd="0" destOrd="0" presId="urn:microsoft.com/office/officeart/2005/8/layout/architecture+Icon"/>
    <dgm:cxn modelId="{558AB042-4B15-4E9B-9EFC-3DA3FDC3DCAC}" type="presParOf" srcId="{40004621-C05D-4032-A0D9-4C809EAA14FE}" destId="{A0CB4C44-DC38-4161-BF5E-22153B43CF9C}" srcOrd="1" destOrd="0" presId="urn:microsoft.com/office/officeart/2005/8/layout/architecture+Icon"/>
    <dgm:cxn modelId="{9FA0011F-734F-416D-BE27-D28D6AABD8F5}" type="presParOf" srcId="{810508A0-25F1-41D5-9A29-D30AF99027E6}" destId="{25510489-528B-47CA-98CE-9A6639D7EA5A}" srcOrd="5" destOrd="0" presId="urn:microsoft.com/office/officeart/2005/8/layout/architecture+Icon"/>
    <dgm:cxn modelId="{E2EB1E40-759F-4923-A242-F82473B1E0D5}" type="presParOf" srcId="{810508A0-25F1-41D5-9A29-D30AF99027E6}" destId="{79B2FD6F-3C09-433B-B340-DC5A1889F340}" srcOrd="6" destOrd="0" presId="urn:microsoft.com/office/officeart/2005/8/layout/architecture+Icon"/>
    <dgm:cxn modelId="{4459D3E1-C2F3-4194-93C6-DF5D7408634F}" type="presParOf" srcId="{79B2FD6F-3C09-433B-B340-DC5A1889F340}" destId="{010DBA2E-D2A8-4E14-AC93-AFC9384A9F6C}" srcOrd="0" destOrd="0" presId="urn:microsoft.com/office/officeart/2005/8/layout/architecture+Icon"/>
    <dgm:cxn modelId="{05B07076-CA19-4AFC-AE38-11654527773B}" type="presParOf" srcId="{79B2FD6F-3C09-433B-B340-DC5A1889F340}" destId="{D6F1A187-5466-4EAF-B5D3-729F12134035}" srcOrd="1" destOrd="0" presId="urn:microsoft.com/office/officeart/2005/8/layout/architecture+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78ACB3-ACF3-444B-92F5-E8CDD9046548}">
      <dsp:nvSpPr>
        <dsp:cNvPr id="0" name=""/>
        <dsp:cNvSpPr/>
      </dsp:nvSpPr>
      <dsp:spPr>
        <a:xfrm>
          <a:off x="0" y="56131"/>
          <a:ext cx="8128000" cy="59962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s-ES" sz="2500" kern="1200" dirty="0"/>
            <a:t>1. Introducción</a:t>
          </a:r>
        </a:p>
      </dsp:txBody>
      <dsp:txXfrm>
        <a:off x="29271" y="85402"/>
        <a:ext cx="8069458" cy="541083"/>
      </dsp:txXfrm>
    </dsp:sp>
    <dsp:sp modelId="{6FB04A35-3E2A-4166-9DA3-F34E716B485A}">
      <dsp:nvSpPr>
        <dsp:cNvPr id="0" name=""/>
        <dsp:cNvSpPr/>
      </dsp:nvSpPr>
      <dsp:spPr>
        <a:xfrm>
          <a:off x="0" y="727756"/>
          <a:ext cx="8128000" cy="59962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buFont typeface="+mj-lt"/>
            <a:buNone/>
          </a:pPr>
          <a:r>
            <a:rPr lang="es-CL" sz="2500" kern="1200" dirty="0"/>
            <a:t>2. Volumen de extracción base y potencial</a:t>
          </a:r>
          <a:endParaRPr lang="es-ES" sz="2500" kern="1200" dirty="0"/>
        </a:p>
      </dsp:txBody>
      <dsp:txXfrm>
        <a:off x="29271" y="757027"/>
        <a:ext cx="8069458" cy="541083"/>
      </dsp:txXfrm>
    </dsp:sp>
    <dsp:sp modelId="{4F2A9D9D-16D5-42D9-A1FE-CE2050C61918}">
      <dsp:nvSpPr>
        <dsp:cNvPr id="0" name=""/>
        <dsp:cNvSpPr/>
      </dsp:nvSpPr>
      <dsp:spPr>
        <a:xfrm>
          <a:off x="0" y="1399381"/>
          <a:ext cx="8128000" cy="59962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s-CL" sz="2500" kern="1200" dirty="0"/>
            <a:t>3. Mercados objetivo</a:t>
          </a:r>
        </a:p>
      </dsp:txBody>
      <dsp:txXfrm>
        <a:off x="29271" y="1428652"/>
        <a:ext cx="8069458" cy="541083"/>
      </dsp:txXfrm>
    </dsp:sp>
    <dsp:sp modelId="{9784C2B1-61AB-4EE7-9F14-F9E2D8BCC59C}">
      <dsp:nvSpPr>
        <dsp:cNvPr id="0" name=""/>
        <dsp:cNvSpPr/>
      </dsp:nvSpPr>
      <dsp:spPr>
        <a:xfrm>
          <a:off x="0" y="2071007"/>
          <a:ext cx="8128000" cy="59962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s-CL" sz="2500" kern="1200" dirty="0"/>
            <a:t>4. Brechas socio-culturales y mapa de actores</a:t>
          </a:r>
        </a:p>
      </dsp:txBody>
      <dsp:txXfrm>
        <a:off x="29271" y="2100278"/>
        <a:ext cx="8069458" cy="541083"/>
      </dsp:txXfrm>
    </dsp:sp>
    <dsp:sp modelId="{BF404315-9D64-477C-869E-F6F4CE22C0D4}">
      <dsp:nvSpPr>
        <dsp:cNvPr id="0" name=""/>
        <dsp:cNvSpPr/>
      </dsp:nvSpPr>
      <dsp:spPr>
        <a:xfrm>
          <a:off x="0" y="2742632"/>
          <a:ext cx="8128000" cy="59962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s-CL" sz="2500" kern="1200" dirty="0"/>
            <a:t>5. Elementos tecnológicos a nivel de planta</a:t>
          </a:r>
        </a:p>
      </dsp:txBody>
      <dsp:txXfrm>
        <a:off x="29271" y="2771903"/>
        <a:ext cx="8069458" cy="541083"/>
      </dsp:txXfrm>
    </dsp:sp>
    <dsp:sp modelId="{20FA64A5-69FE-4E02-B553-35F1E60FB768}">
      <dsp:nvSpPr>
        <dsp:cNvPr id="0" name=""/>
        <dsp:cNvSpPr/>
      </dsp:nvSpPr>
      <dsp:spPr>
        <a:xfrm>
          <a:off x="0" y="3414257"/>
          <a:ext cx="8128000" cy="59962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s-CL" sz="2500" kern="1200" dirty="0"/>
            <a:t>6. </a:t>
          </a:r>
          <a:r>
            <a:rPr lang="es-CL" sz="2500" kern="1200" dirty="0" smtClean="0"/>
            <a:t>Evaluación económica y social y Alternativas de propiedad</a:t>
          </a:r>
          <a:endParaRPr lang="es-CL" sz="2500" kern="1200" dirty="0"/>
        </a:p>
      </dsp:txBody>
      <dsp:txXfrm>
        <a:off x="29271" y="3443528"/>
        <a:ext cx="8069458" cy="541083"/>
      </dsp:txXfrm>
    </dsp:sp>
    <dsp:sp modelId="{77386A22-973F-477C-BCD7-3B55FBAC1003}">
      <dsp:nvSpPr>
        <dsp:cNvPr id="0" name=""/>
        <dsp:cNvSpPr/>
      </dsp:nvSpPr>
      <dsp:spPr>
        <a:xfrm>
          <a:off x="0" y="4085882"/>
          <a:ext cx="8128000" cy="59962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s-CL" sz="2500" kern="1200" dirty="0"/>
            <a:t>7</a:t>
          </a:r>
          <a:r>
            <a:rPr lang="es-CL" sz="2500" kern="1200" dirty="0" smtClean="0"/>
            <a:t>. Modelos </a:t>
          </a:r>
          <a:r>
            <a:rPr lang="es-CL" sz="2500" kern="1200" dirty="0"/>
            <a:t>de gestión</a:t>
          </a:r>
        </a:p>
      </dsp:txBody>
      <dsp:txXfrm>
        <a:off x="29271" y="4115153"/>
        <a:ext cx="8069458" cy="54108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A30934-595C-44D6-942B-9888F44A3E2D}">
      <dsp:nvSpPr>
        <dsp:cNvPr id="0" name=""/>
        <dsp:cNvSpPr/>
      </dsp:nvSpPr>
      <dsp:spPr>
        <a:xfrm>
          <a:off x="2588" y="0"/>
          <a:ext cx="2524510" cy="470138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s-CL" sz="2100" b="1" u="sng" kern="1200" dirty="0" smtClean="0"/>
            <a:t>MASA BOVINA</a:t>
          </a:r>
        </a:p>
        <a:p>
          <a:pPr lvl="0" algn="ctr" defTabSz="933450">
            <a:lnSpc>
              <a:spcPct val="90000"/>
            </a:lnSpc>
            <a:spcBef>
              <a:spcPct val="0"/>
            </a:spcBef>
            <a:spcAft>
              <a:spcPct val="35000"/>
            </a:spcAft>
          </a:pPr>
          <a:r>
            <a:rPr lang="es-CL" sz="2100" kern="1200" dirty="0" smtClean="0"/>
            <a:t>Es de 144.925 cabezas regionales (95.672 son hembras). De acuerdo a los indicadores de parición, encaste, mortalidad y venta de animales, esta masa ganadera estaría disminuyendo en un 1,2% anual.</a:t>
          </a:r>
          <a:endParaRPr lang="es-CL" sz="2100" kern="1200" dirty="0"/>
        </a:p>
      </dsp:txBody>
      <dsp:txXfrm>
        <a:off x="76528" y="73940"/>
        <a:ext cx="2376630" cy="4553507"/>
      </dsp:txXfrm>
    </dsp:sp>
    <dsp:sp modelId="{6067442A-B0AC-4AB0-82D7-0F1C769EF669}">
      <dsp:nvSpPr>
        <dsp:cNvPr id="0" name=""/>
        <dsp:cNvSpPr/>
      </dsp:nvSpPr>
      <dsp:spPr>
        <a:xfrm>
          <a:off x="2951216" y="0"/>
          <a:ext cx="2524510" cy="4701387"/>
        </a:xfrm>
        <a:prstGeom prst="roundRect">
          <a:avLst>
            <a:gd name="adj" fmla="val 10000"/>
          </a:avLst>
        </a:prstGeom>
        <a:solidFill>
          <a:schemeClr val="accent2">
            <a:lumMod val="75000"/>
          </a:schemeClr>
        </a:solidFill>
        <a:ln w="25400" cap="flat" cmpd="sng" algn="ctr">
          <a:solidFill>
            <a:schemeClr val="accent2">
              <a:shade val="50000"/>
            </a:schemeClr>
          </a:solidFill>
          <a:prstDash val="solid"/>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80010" tIns="80010" rIns="80010" bIns="80010" numCol="1" spcCol="1270" anchor="t" anchorCtr="0">
          <a:noAutofit/>
        </a:bodyPr>
        <a:lstStyle/>
        <a:p>
          <a:pPr lvl="0" algn="ctr" defTabSz="933450">
            <a:lnSpc>
              <a:spcPct val="90000"/>
            </a:lnSpc>
            <a:spcBef>
              <a:spcPct val="0"/>
            </a:spcBef>
            <a:spcAft>
              <a:spcPct val="35000"/>
            </a:spcAft>
          </a:pPr>
          <a:r>
            <a:rPr lang="es-CL" sz="2100" b="1" u="sng" kern="1200" dirty="0" smtClean="0"/>
            <a:t>PRODUCCIÓN FORRAJERA</a:t>
          </a:r>
        </a:p>
        <a:p>
          <a:pPr lvl="0" algn="ctr" defTabSz="933450">
            <a:lnSpc>
              <a:spcPct val="90000"/>
            </a:lnSpc>
            <a:spcBef>
              <a:spcPct val="0"/>
            </a:spcBef>
            <a:spcAft>
              <a:spcPct val="35000"/>
            </a:spcAft>
          </a:pPr>
          <a:r>
            <a:rPr lang="es-CL" sz="2100" kern="1200" dirty="0" smtClean="0"/>
            <a:t>La base forrajera regional alcanza para 189.735 UAE, de las cuales 134.323 UAE serían para bovinos. La superficie con aptitud ganadera es cercana a 1.280.000 ha (menos del 9% de ésta son suelos arables).</a:t>
          </a:r>
          <a:endParaRPr lang="es-CL" sz="2100" kern="1200" dirty="0"/>
        </a:p>
      </dsp:txBody>
      <dsp:txXfrm>
        <a:off x="3025156" y="73940"/>
        <a:ext cx="2376630" cy="4553507"/>
      </dsp:txXfrm>
    </dsp:sp>
    <dsp:sp modelId="{6971CE8D-F3E5-4ECD-A5FD-8F296DF965F7}">
      <dsp:nvSpPr>
        <dsp:cNvPr id="0" name=""/>
        <dsp:cNvSpPr/>
      </dsp:nvSpPr>
      <dsp:spPr>
        <a:xfrm>
          <a:off x="5899844" y="0"/>
          <a:ext cx="2524510" cy="4701387"/>
        </a:xfrm>
        <a:prstGeom prst="roundRect">
          <a:avLst>
            <a:gd name="adj" fmla="val 10000"/>
          </a:avLst>
        </a:prstGeom>
        <a:solidFill>
          <a:schemeClr val="accent5"/>
        </a:solidFill>
        <a:ln w="25400" cap="flat" cmpd="sng" algn="ctr">
          <a:solidFill>
            <a:schemeClr val="accent5">
              <a:shade val="50000"/>
            </a:schemeClr>
          </a:solidFill>
          <a:prstDash val="solid"/>
        </a:ln>
        <a:effectLst/>
      </dsp:spPr>
      <dsp:style>
        <a:lnRef idx="2">
          <a:schemeClr val="accent5">
            <a:shade val="50000"/>
          </a:schemeClr>
        </a:lnRef>
        <a:fillRef idx="1">
          <a:schemeClr val="accent5"/>
        </a:fillRef>
        <a:effectRef idx="0">
          <a:schemeClr val="accent5"/>
        </a:effectRef>
        <a:fontRef idx="minor">
          <a:schemeClr val="lt1"/>
        </a:fontRef>
      </dsp:style>
      <dsp:txBody>
        <a:bodyPr spcFirstLastPara="0" vert="horz" wrap="square" lIns="80010" tIns="80010" rIns="80010" bIns="80010" numCol="1" spcCol="1270" anchor="t" anchorCtr="0">
          <a:noAutofit/>
        </a:bodyPr>
        <a:lstStyle/>
        <a:p>
          <a:pPr lvl="0" algn="ctr" defTabSz="933450">
            <a:lnSpc>
              <a:spcPct val="90000"/>
            </a:lnSpc>
            <a:spcBef>
              <a:spcPct val="0"/>
            </a:spcBef>
            <a:spcAft>
              <a:spcPct val="35000"/>
            </a:spcAft>
          </a:pPr>
          <a:r>
            <a:rPr lang="es-CL" sz="2100" b="1" u="sng" kern="1200" dirty="0" smtClean="0"/>
            <a:t>CAPITAL SOCIAL</a:t>
          </a:r>
        </a:p>
        <a:p>
          <a:pPr lvl="0" algn="ctr" defTabSz="933450">
            <a:lnSpc>
              <a:spcPct val="90000"/>
            </a:lnSpc>
            <a:spcBef>
              <a:spcPct val="0"/>
            </a:spcBef>
            <a:spcAft>
              <a:spcPct val="35000"/>
            </a:spcAft>
          </a:pPr>
          <a:r>
            <a:rPr lang="es-CL" sz="2100" kern="1200" dirty="0" smtClean="0"/>
            <a:t>Existe un nivel medio de capital social, dada la baja confianza y colaboración existente.</a:t>
          </a:r>
        </a:p>
        <a:p>
          <a:pPr lvl="0" algn="ctr" defTabSz="933450">
            <a:lnSpc>
              <a:spcPct val="90000"/>
            </a:lnSpc>
            <a:spcBef>
              <a:spcPct val="0"/>
            </a:spcBef>
            <a:spcAft>
              <a:spcPct val="35000"/>
            </a:spcAft>
          </a:pPr>
          <a:r>
            <a:rPr lang="es-CL" sz="2100" kern="1200" dirty="0" smtClean="0"/>
            <a:t>Los productores son, en su mayoría, de edad avanzada y nivel educación básico.</a:t>
          </a:r>
        </a:p>
        <a:p>
          <a:pPr lvl="0" algn="ctr" defTabSz="933450">
            <a:lnSpc>
              <a:spcPct val="90000"/>
            </a:lnSpc>
            <a:spcBef>
              <a:spcPct val="0"/>
            </a:spcBef>
            <a:spcAft>
              <a:spcPct val="35000"/>
            </a:spcAft>
          </a:pPr>
          <a:endParaRPr lang="es-CL" sz="2100" kern="1200" dirty="0"/>
        </a:p>
      </dsp:txBody>
      <dsp:txXfrm>
        <a:off x="5973784" y="73940"/>
        <a:ext cx="2376630" cy="4553507"/>
      </dsp:txXfrm>
    </dsp:sp>
    <dsp:sp modelId="{A77F1AA0-FEDC-4521-AE54-7A276BFEA5A9}">
      <dsp:nvSpPr>
        <dsp:cNvPr id="0" name=""/>
        <dsp:cNvSpPr/>
      </dsp:nvSpPr>
      <dsp:spPr>
        <a:xfrm>
          <a:off x="8848472" y="0"/>
          <a:ext cx="2524510" cy="4701387"/>
        </a:xfrm>
        <a:prstGeom prst="roundRect">
          <a:avLst>
            <a:gd name="adj" fmla="val 10000"/>
          </a:avLst>
        </a:prstGeom>
        <a:solidFill>
          <a:srgbClr val="002060"/>
        </a:solidFill>
        <a:ln w="2540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80010" tIns="80010" rIns="80010" bIns="80010" numCol="1" spcCol="1270" anchor="t" anchorCtr="0">
          <a:noAutofit/>
        </a:bodyPr>
        <a:lstStyle/>
        <a:p>
          <a:pPr lvl="0" algn="ctr" defTabSz="933450">
            <a:lnSpc>
              <a:spcPct val="90000"/>
            </a:lnSpc>
            <a:spcBef>
              <a:spcPct val="0"/>
            </a:spcBef>
            <a:spcAft>
              <a:spcPct val="35000"/>
            </a:spcAft>
          </a:pPr>
          <a:r>
            <a:rPr lang="es-CL" sz="2100" b="1" u="sng" kern="1200" dirty="0" smtClean="0"/>
            <a:t>TIPO DE PLANTA</a:t>
          </a:r>
        </a:p>
        <a:p>
          <a:pPr lvl="0" algn="ctr" defTabSz="933450">
            <a:lnSpc>
              <a:spcPct val="90000"/>
            </a:lnSpc>
            <a:spcBef>
              <a:spcPct val="0"/>
            </a:spcBef>
            <a:spcAft>
              <a:spcPct val="35000"/>
            </a:spcAft>
          </a:pPr>
          <a:r>
            <a:rPr lang="es-CL" sz="2100" b="0" u="none" kern="1200" dirty="0" smtClean="0"/>
            <a:t>Planta de alto estándar para exportación, con un tipo de diseño que protege el alimento, los animales, el medio ambiente y los trabajadores, con un uso al máximo de su capacidad (eficiencia)</a:t>
          </a:r>
        </a:p>
        <a:p>
          <a:pPr lvl="0" algn="ctr" defTabSz="933450">
            <a:lnSpc>
              <a:spcPct val="90000"/>
            </a:lnSpc>
            <a:spcBef>
              <a:spcPct val="0"/>
            </a:spcBef>
            <a:spcAft>
              <a:spcPct val="35000"/>
            </a:spcAft>
          </a:pPr>
          <a:endParaRPr lang="es-CL" sz="2100" kern="1200" dirty="0"/>
        </a:p>
      </dsp:txBody>
      <dsp:txXfrm>
        <a:off x="8922412" y="73940"/>
        <a:ext cx="2376630" cy="455350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A30934-595C-44D6-942B-9888F44A3E2D}">
      <dsp:nvSpPr>
        <dsp:cNvPr id="0" name=""/>
        <dsp:cNvSpPr/>
      </dsp:nvSpPr>
      <dsp:spPr>
        <a:xfrm>
          <a:off x="0" y="0"/>
          <a:ext cx="2524510" cy="470138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t" anchorCtr="0">
          <a:noAutofit/>
        </a:bodyPr>
        <a:lstStyle/>
        <a:p>
          <a:pPr lvl="0" algn="ctr" defTabSz="977900">
            <a:lnSpc>
              <a:spcPct val="90000"/>
            </a:lnSpc>
            <a:spcBef>
              <a:spcPct val="0"/>
            </a:spcBef>
            <a:spcAft>
              <a:spcPct val="35000"/>
            </a:spcAft>
          </a:pPr>
          <a:r>
            <a:rPr lang="es-CL" sz="2200" b="1" u="sng" kern="1200" dirty="0" smtClean="0"/>
            <a:t>TENENCIA</a:t>
          </a:r>
        </a:p>
        <a:p>
          <a:pPr lvl="0" algn="ctr" defTabSz="977900">
            <a:lnSpc>
              <a:spcPct val="90000"/>
            </a:lnSpc>
            <a:spcBef>
              <a:spcPct val="0"/>
            </a:spcBef>
            <a:spcAft>
              <a:spcPct val="35000"/>
            </a:spcAft>
          </a:pPr>
          <a:r>
            <a:rPr lang="es-CL" sz="2200" kern="1200" dirty="0" smtClean="0"/>
            <a:t>Existen tres alternativas: (1) Sólo privada: con incentivo del Estado (2) Público-privada: concesión de obra pública (3) Pública: requiere ley de quórum calificado</a:t>
          </a:r>
          <a:endParaRPr lang="es-CL" sz="2200" kern="1200" dirty="0"/>
        </a:p>
      </dsp:txBody>
      <dsp:txXfrm>
        <a:off x="73940" y="73940"/>
        <a:ext cx="2376630" cy="4553507"/>
      </dsp:txXfrm>
    </dsp:sp>
    <dsp:sp modelId="{6067442A-B0AC-4AB0-82D7-0F1C769EF669}">
      <dsp:nvSpPr>
        <dsp:cNvPr id="0" name=""/>
        <dsp:cNvSpPr/>
      </dsp:nvSpPr>
      <dsp:spPr>
        <a:xfrm>
          <a:off x="2951216" y="0"/>
          <a:ext cx="2524510" cy="4701387"/>
        </a:xfrm>
        <a:prstGeom prst="roundRect">
          <a:avLst>
            <a:gd name="adj" fmla="val 10000"/>
          </a:avLst>
        </a:prstGeom>
        <a:solidFill>
          <a:schemeClr val="accent2">
            <a:lumMod val="75000"/>
          </a:schemeClr>
        </a:solidFill>
        <a:ln w="25400" cap="flat" cmpd="sng" algn="ctr">
          <a:solidFill>
            <a:schemeClr val="accent2">
              <a:shade val="50000"/>
            </a:schemeClr>
          </a:solidFill>
          <a:prstDash val="solid"/>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83820" tIns="83820" rIns="83820" bIns="83820" numCol="1" spcCol="1270" anchor="t" anchorCtr="0">
          <a:noAutofit/>
        </a:bodyPr>
        <a:lstStyle/>
        <a:p>
          <a:pPr lvl="0" algn="ctr" defTabSz="977900">
            <a:lnSpc>
              <a:spcPct val="90000"/>
            </a:lnSpc>
            <a:spcBef>
              <a:spcPct val="0"/>
            </a:spcBef>
            <a:spcAft>
              <a:spcPct val="35000"/>
            </a:spcAft>
          </a:pPr>
          <a:r>
            <a:rPr lang="es-CL" sz="2200" b="1" u="sng" kern="1200" dirty="0" smtClean="0"/>
            <a:t>EVALUACIÓN ECONÓMICA</a:t>
          </a:r>
        </a:p>
        <a:p>
          <a:pPr lvl="0" algn="ctr" defTabSz="977900">
            <a:lnSpc>
              <a:spcPct val="90000"/>
            </a:lnSpc>
            <a:spcBef>
              <a:spcPct val="0"/>
            </a:spcBef>
            <a:spcAft>
              <a:spcPct val="35000"/>
            </a:spcAft>
          </a:pPr>
          <a:r>
            <a:rPr lang="es-CL" sz="2200" kern="1200" dirty="0" smtClean="0"/>
            <a:t>La evaluación privada fue negativa en todos los escenarios; sin embargo, la evaluación social dio positiva en los escenarios moderado y acelerado</a:t>
          </a:r>
          <a:endParaRPr lang="es-CL" sz="2200" kern="1200" dirty="0"/>
        </a:p>
      </dsp:txBody>
      <dsp:txXfrm>
        <a:off x="3025156" y="73940"/>
        <a:ext cx="2376630" cy="4553507"/>
      </dsp:txXfrm>
    </dsp:sp>
    <dsp:sp modelId="{6971CE8D-F3E5-4ECD-A5FD-8F296DF965F7}">
      <dsp:nvSpPr>
        <dsp:cNvPr id="0" name=""/>
        <dsp:cNvSpPr/>
      </dsp:nvSpPr>
      <dsp:spPr>
        <a:xfrm>
          <a:off x="5899844" y="0"/>
          <a:ext cx="2524510" cy="4701387"/>
        </a:xfrm>
        <a:prstGeom prst="roundRect">
          <a:avLst>
            <a:gd name="adj" fmla="val 10000"/>
          </a:avLst>
        </a:prstGeom>
        <a:solidFill>
          <a:schemeClr val="accent5"/>
        </a:solidFill>
        <a:ln w="25400" cap="flat" cmpd="sng" algn="ctr">
          <a:solidFill>
            <a:schemeClr val="accent5">
              <a:shade val="50000"/>
            </a:schemeClr>
          </a:solidFill>
          <a:prstDash val="solid"/>
        </a:ln>
        <a:effectLst/>
      </dsp:spPr>
      <dsp:style>
        <a:lnRef idx="2">
          <a:schemeClr val="accent5">
            <a:shade val="50000"/>
          </a:schemeClr>
        </a:lnRef>
        <a:fillRef idx="1">
          <a:schemeClr val="accent5"/>
        </a:fillRef>
        <a:effectRef idx="0">
          <a:schemeClr val="accent5"/>
        </a:effectRef>
        <a:fontRef idx="minor">
          <a:schemeClr val="lt1"/>
        </a:fontRef>
      </dsp:style>
      <dsp:txBody>
        <a:bodyPr spcFirstLastPara="0" vert="horz" wrap="square" lIns="83820" tIns="83820" rIns="83820" bIns="83820" numCol="1" spcCol="1270" anchor="t" anchorCtr="0">
          <a:noAutofit/>
        </a:bodyPr>
        <a:lstStyle/>
        <a:p>
          <a:pPr lvl="0" algn="ctr" defTabSz="977900">
            <a:lnSpc>
              <a:spcPct val="90000"/>
            </a:lnSpc>
            <a:spcBef>
              <a:spcPct val="0"/>
            </a:spcBef>
            <a:spcAft>
              <a:spcPct val="35000"/>
            </a:spcAft>
          </a:pPr>
          <a:r>
            <a:rPr lang="es-CL" sz="2200" b="1" u="sng" kern="1200" dirty="0" smtClean="0"/>
            <a:t>MODELO DE GESTIÓN</a:t>
          </a:r>
        </a:p>
        <a:p>
          <a:pPr lvl="0" algn="ctr" defTabSz="977900">
            <a:lnSpc>
              <a:spcPct val="90000"/>
            </a:lnSpc>
            <a:spcBef>
              <a:spcPct val="0"/>
            </a:spcBef>
            <a:spcAft>
              <a:spcPct val="35000"/>
            </a:spcAft>
          </a:pPr>
          <a:r>
            <a:rPr lang="es-CL" sz="2200" b="0" u="none" kern="1200" dirty="0" smtClean="0"/>
            <a:t>Se compone de 4 ejes que apoyan el modelo de negocio: Dirección Estratégica, Iniciativas Públicas, Gobernanza Sectorial y Gestión del Cambio</a:t>
          </a:r>
          <a:endParaRPr lang="es-CL" sz="2200" kern="1200" dirty="0"/>
        </a:p>
      </dsp:txBody>
      <dsp:txXfrm>
        <a:off x="5973784" y="73940"/>
        <a:ext cx="2376630" cy="4553507"/>
      </dsp:txXfrm>
    </dsp:sp>
    <dsp:sp modelId="{A77F1AA0-FEDC-4521-AE54-7A276BFEA5A9}">
      <dsp:nvSpPr>
        <dsp:cNvPr id="0" name=""/>
        <dsp:cNvSpPr/>
      </dsp:nvSpPr>
      <dsp:spPr>
        <a:xfrm>
          <a:off x="8848472" y="0"/>
          <a:ext cx="2524510" cy="4701387"/>
        </a:xfrm>
        <a:prstGeom prst="roundRect">
          <a:avLst>
            <a:gd name="adj" fmla="val 10000"/>
          </a:avLst>
        </a:prstGeom>
        <a:solidFill>
          <a:srgbClr val="002060"/>
        </a:solidFill>
        <a:ln w="2540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83820" tIns="83820" rIns="83820" bIns="83820" numCol="1" spcCol="1270" anchor="t" anchorCtr="0">
          <a:noAutofit/>
        </a:bodyPr>
        <a:lstStyle/>
        <a:p>
          <a:pPr lvl="0" algn="ctr" defTabSz="977900">
            <a:lnSpc>
              <a:spcPct val="90000"/>
            </a:lnSpc>
            <a:spcBef>
              <a:spcPct val="0"/>
            </a:spcBef>
            <a:spcAft>
              <a:spcPct val="35000"/>
            </a:spcAft>
          </a:pPr>
          <a:r>
            <a:rPr lang="es-CL" sz="2200" b="1" u="sng" kern="1200" dirty="0" smtClean="0"/>
            <a:t>CARACTERÍSTICAS DEL INVERSIONISTA</a:t>
          </a:r>
        </a:p>
        <a:p>
          <a:pPr lvl="0" algn="ctr" defTabSz="977900">
            <a:lnSpc>
              <a:spcPct val="90000"/>
            </a:lnSpc>
            <a:spcBef>
              <a:spcPct val="0"/>
            </a:spcBef>
            <a:spcAft>
              <a:spcPct val="35000"/>
            </a:spcAft>
          </a:pPr>
          <a:r>
            <a:rPr lang="es-CL" sz="2200" b="0" u="none" kern="1200" dirty="0" smtClean="0"/>
            <a:t>Se debería privilegiar la experiencia exitosa en plantas </a:t>
          </a:r>
          <a:r>
            <a:rPr lang="es-CL" sz="2200" b="0" u="none" kern="1200" dirty="0" err="1" smtClean="0"/>
            <a:t>faenadoras</a:t>
          </a:r>
          <a:r>
            <a:rPr lang="es-CL" sz="2200" b="0" u="none" kern="1200" dirty="0" smtClean="0"/>
            <a:t> de carne bovina para exportación: captura de animales para faena y mercados abiertos</a:t>
          </a:r>
          <a:endParaRPr lang="es-CL" sz="2200" kern="1200" dirty="0"/>
        </a:p>
      </dsp:txBody>
      <dsp:txXfrm>
        <a:off x="8922412" y="73940"/>
        <a:ext cx="2376630" cy="455350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3C5FB1-D3DF-4F9A-BE4C-D820676400D8}">
      <dsp:nvSpPr>
        <dsp:cNvPr id="0" name=""/>
        <dsp:cNvSpPr/>
      </dsp:nvSpPr>
      <dsp:spPr>
        <a:xfrm>
          <a:off x="2588" y="0"/>
          <a:ext cx="2524510" cy="470138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s-CL" sz="2200" kern="1200" dirty="0" smtClean="0"/>
            <a:t>Se requiere un período de preparación para que la región pueda tener una planta </a:t>
          </a:r>
          <a:r>
            <a:rPr lang="es-CL" sz="2200" kern="1200" dirty="0" err="1" smtClean="0"/>
            <a:t>faenadora</a:t>
          </a:r>
          <a:r>
            <a:rPr lang="es-CL" sz="2200" kern="1200" dirty="0" smtClean="0"/>
            <a:t> de carne bovina, donde se mejoren los índices productivos de manejo ganadero y forrajero, y se fortalezca el capital social</a:t>
          </a:r>
          <a:endParaRPr lang="es-CL" sz="2200" kern="1200" dirty="0"/>
        </a:p>
      </dsp:txBody>
      <dsp:txXfrm>
        <a:off x="76528" y="73940"/>
        <a:ext cx="2376630" cy="4553507"/>
      </dsp:txXfrm>
    </dsp:sp>
    <dsp:sp modelId="{CFDA90B8-611E-4A4D-BF65-B1D985236532}">
      <dsp:nvSpPr>
        <dsp:cNvPr id="0" name=""/>
        <dsp:cNvSpPr/>
      </dsp:nvSpPr>
      <dsp:spPr>
        <a:xfrm>
          <a:off x="2951216" y="0"/>
          <a:ext cx="2524510" cy="470138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s-CL" sz="2200" kern="1200" dirty="0" smtClean="0"/>
            <a:t>Para acceder a los mercados de mejores precios (UE, USA y Hong Kong), se necesita diferenciar nuestro producto como carne natural, bajas en grasa y con origen certificado (Patagonia). </a:t>
          </a:r>
          <a:endParaRPr lang="es-CL" sz="2200" kern="1200" dirty="0"/>
        </a:p>
      </dsp:txBody>
      <dsp:txXfrm>
        <a:off x="3025156" y="73940"/>
        <a:ext cx="2376630" cy="4553507"/>
      </dsp:txXfrm>
    </dsp:sp>
    <dsp:sp modelId="{F7668264-EFB3-4D25-BF95-32EEC755376C}">
      <dsp:nvSpPr>
        <dsp:cNvPr id="0" name=""/>
        <dsp:cNvSpPr/>
      </dsp:nvSpPr>
      <dsp:spPr>
        <a:xfrm>
          <a:off x="5899844" y="0"/>
          <a:ext cx="2524510" cy="470138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s-CL" sz="2200" kern="1200" dirty="0" smtClean="0"/>
            <a:t>Con la actual masa ganadera se ha diseñado un tipo de planta con un máximo de faena de 40.000 cabezas, que debe priorizar el </a:t>
          </a:r>
          <a:r>
            <a:rPr lang="es-CL" sz="2200" kern="1200" dirty="0" err="1" smtClean="0"/>
            <a:t>faenamiento</a:t>
          </a:r>
          <a:r>
            <a:rPr lang="es-CL" sz="2200" kern="1200" dirty="0" smtClean="0"/>
            <a:t> de novillos y vaquillas de 2-3. Para ser rentable, debe trabajar al máximo de su capacidad</a:t>
          </a:r>
          <a:endParaRPr lang="es-CL" sz="2200" kern="1200" dirty="0"/>
        </a:p>
      </dsp:txBody>
      <dsp:txXfrm>
        <a:off x="5973784" y="73940"/>
        <a:ext cx="2376630" cy="4553507"/>
      </dsp:txXfrm>
    </dsp:sp>
    <dsp:sp modelId="{010DBA2E-D2A8-4E14-AC93-AFC9384A9F6C}">
      <dsp:nvSpPr>
        <dsp:cNvPr id="0" name=""/>
        <dsp:cNvSpPr/>
      </dsp:nvSpPr>
      <dsp:spPr>
        <a:xfrm>
          <a:off x="8848472" y="0"/>
          <a:ext cx="2524510" cy="470138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s-CL" sz="2200" kern="1200" dirty="0" smtClean="0"/>
            <a:t>La evaluación económica privada de los escenarios moderado y acelerado es negativa, sin embargo la evaluación social es positiva, razón por la cual se justifica que el Estado incentive la construcción de una planta. </a:t>
          </a:r>
          <a:endParaRPr lang="es-CL" sz="2200" kern="1200" dirty="0"/>
        </a:p>
      </dsp:txBody>
      <dsp:txXfrm>
        <a:off x="8922412" y="73940"/>
        <a:ext cx="2376630" cy="4553507"/>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architecture+Icon">
  <dgm:title val="Diseño de arquitectura"/>
  <dgm:desc val="Úselo para mostrar las relaciones jerárquicas que se crean desde abajo hacia arriba. Este diseño funciona bien para mostrar los componentes u objetos de arquitectura basados en otros objetos."/>
  <dgm:catLst>
    <dgm:cat type="hierarchy" pri="4500"/>
    <dgm:cat type="list" pri="24500"/>
    <dgm:cat type="relationship" pri="10500"/>
    <dgm:cat type="officeonline" pri="7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b"/>
        </dgm:alg>
      </dgm:if>
      <dgm:else name="Name3">
        <dgm:alg type="lin">
          <dgm:param type="linDir" val="fromR"/>
          <dgm:param type="nodeVertAlign" val="b"/>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B"/>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b"/>
              </dgm:alg>
            </dgm:if>
            <dgm:else name="Name1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B"/>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b"/>
                    </dgm:alg>
                  </dgm:if>
                  <dgm:else name="Name17">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B"/>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b"/>
                          </dgm:alg>
                        </dgm:if>
                        <dgm:else name="Name24">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B"/>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b"/>
                                </dgm:alg>
                              </dgm:if>
                              <dgm:else name="Name3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L"/>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A49D77-34A2-47FF-8CB8-B5DEB91B92FA}" type="datetimeFigureOut">
              <a:rPr lang="es-CL" smtClean="0"/>
              <a:t>05-08-2016</a:t>
            </a:fld>
            <a:endParaRPr lang="es-CL"/>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L"/>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L"/>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5743937-8E9E-4215-B631-701B3CF50B49}" type="slidenum">
              <a:rPr lang="es-CL" smtClean="0"/>
              <a:t>‹Nº›</a:t>
            </a:fld>
            <a:endParaRPr lang="es-CL"/>
          </a:p>
        </p:txBody>
      </p:sp>
    </p:spTree>
    <p:extLst>
      <p:ext uri="{BB962C8B-B14F-4D97-AF65-F5344CB8AC3E}">
        <p14:creationId xmlns:p14="http://schemas.microsoft.com/office/powerpoint/2010/main" val="2103373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685800" y="1143000"/>
            <a:ext cx="5486400" cy="3086100"/>
          </a:xfrm>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10"/>
          </p:nvPr>
        </p:nvSpPr>
        <p:spPr/>
        <p:txBody>
          <a:bodyPr/>
          <a:lstStyle/>
          <a:p>
            <a:fld id="{75743937-8E9E-4215-B631-701B3CF50B49}" type="slidenum">
              <a:rPr lang="es-CL" smtClean="0"/>
              <a:t>2</a:t>
            </a:fld>
            <a:endParaRPr lang="es-CL"/>
          </a:p>
        </p:txBody>
      </p:sp>
    </p:spTree>
    <p:extLst>
      <p:ext uri="{BB962C8B-B14F-4D97-AF65-F5344CB8AC3E}">
        <p14:creationId xmlns:p14="http://schemas.microsoft.com/office/powerpoint/2010/main" val="471582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smtClean="0"/>
              <a:t>TENDENCIAL:</a:t>
            </a:r>
          </a:p>
          <a:p>
            <a:pPr defTabSz="889986">
              <a:defRPr/>
            </a:pPr>
            <a:r>
              <a:rPr lang="es-ES_tradnl" dirty="0" smtClean="0"/>
              <a:t>Describe la situación actual tomando los valores de los parámetros con información reciente del sector, supone que la Región va a mantener estos valores hasta el último año de la simulación.</a:t>
            </a:r>
            <a:endParaRPr lang="es-ES" dirty="0" smtClean="0"/>
          </a:p>
          <a:p>
            <a:r>
              <a:rPr lang="es-CL" dirty="0" smtClean="0"/>
              <a:t>MODERADO:</a:t>
            </a:r>
          </a:p>
          <a:p>
            <a:pPr defTabSz="889986">
              <a:defRPr/>
            </a:pPr>
            <a:r>
              <a:rPr lang="es-ES_tradnl" dirty="0" smtClean="0"/>
              <a:t>Se intervienen los parámetros del escenario tendencial usando como supuesto una mejora en los indicadores productivos ganaderos y </a:t>
            </a:r>
            <a:r>
              <a:rPr lang="es-ES_tradnl" dirty="0" err="1" smtClean="0"/>
              <a:t>talajeros</a:t>
            </a:r>
            <a:r>
              <a:rPr lang="es-ES_tradnl" dirty="0" smtClean="0"/>
              <a:t> y un cambio en la estructura de ventas, estos valores fueron ajustados asumiendo una intervención en el sector con políticas, planes y programas que puedan efectivamente modificar la tendencia actual del sector, considerando que deben iniciarse en el corto plazo de manera de estar preparados, por ejemplo cuando se llegue al límite de disponibilidad de forraje. </a:t>
            </a:r>
            <a:endParaRPr lang="es-ES" dirty="0" smtClean="0"/>
          </a:p>
          <a:p>
            <a:r>
              <a:rPr lang="es-CL" dirty="0" smtClean="0"/>
              <a:t>ACELERA</a:t>
            </a:r>
          </a:p>
          <a:p>
            <a:pPr defTabSz="889986">
              <a:defRPr/>
            </a:pPr>
            <a:r>
              <a:rPr lang="es-ES_tradnl" dirty="0" smtClean="0">
                <a:solidFill>
                  <a:schemeClr val="tx1"/>
                </a:solidFill>
              </a:rPr>
              <a:t>Se intervienen de forma sustancial los parámetros del escenario tendencial, es decir, se asume una intervención mayor que en el escenario moderado, con políticas, planes y programas o medidas que puedan efectivamente modificar la tendencia actual del sector, considerando que deben iniciarse en el corto plazo de manera de estar preparados, por ejemplo cuando se llegue al límite de disponibilidad de forraje que se adelanta respecto al escenario anterior. </a:t>
            </a:r>
            <a:endParaRPr lang="es-ES" dirty="0" smtClean="0">
              <a:solidFill>
                <a:schemeClr val="tx1"/>
              </a:solidFill>
            </a:endParaRPr>
          </a:p>
          <a:p>
            <a:r>
              <a:rPr lang="es-CL" dirty="0" smtClean="0"/>
              <a:t>DO:</a:t>
            </a:r>
            <a:endParaRPr lang="es-CL" dirty="0"/>
          </a:p>
        </p:txBody>
      </p:sp>
      <p:sp>
        <p:nvSpPr>
          <p:cNvPr id="4" name="3 Marcador de número de diapositiva"/>
          <p:cNvSpPr>
            <a:spLocks noGrp="1"/>
          </p:cNvSpPr>
          <p:nvPr>
            <p:ph type="sldNum" sz="quarter" idx="10"/>
          </p:nvPr>
        </p:nvSpPr>
        <p:spPr/>
        <p:txBody>
          <a:bodyPr/>
          <a:lstStyle/>
          <a:p>
            <a:fld id="{75743937-8E9E-4215-B631-701B3CF50B49}" type="slidenum">
              <a:rPr lang="es-CL" smtClean="0"/>
              <a:t>8</a:t>
            </a:fld>
            <a:endParaRPr lang="es-CL"/>
          </a:p>
        </p:txBody>
      </p:sp>
    </p:spTree>
    <p:extLst>
      <p:ext uri="{BB962C8B-B14F-4D97-AF65-F5344CB8AC3E}">
        <p14:creationId xmlns:p14="http://schemas.microsoft.com/office/powerpoint/2010/main" val="7154647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defTabSz="889986">
              <a:defRPr/>
            </a:pPr>
            <a:r>
              <a:rPr lang="es-ES_tradnl" dirty="0">
                <a:cs typeface="Times New Roman" pitchFamily="18" charset="0"/>
              </a:rPr>
              <a:t>El criterio que se tomó para esta priorización fue que el </a:t>
            </a:r>
            <a:r>
              <a:rPr lang="es-ES_tradnl" b="1" dirty="0">
                <a:cs typeface="Times New Roman" pitchFamily="18" charset="0"/>
              </a:rPr>
              <a:t> </a:t>
            </a:r>
            <a:r>
              <a:rPr lang="es-ES_tradnl" dirty="0">
                <a:cs typeface="Times New Roman" pitchFamily="18" charset="0"/>
              </a:rPr>
              <a:t>estándar definido se pueda alcanzar rápidamente y con un trabajo de intensidad intermedia por parte de los productores de la región. De acuerdo con esto los atributos relevantes para la carne de la región en el corto plazo son:</a:t>
            </a:r>
          </a:p>
          <a:p>
            <a:endParaRPr lang="es-CL" dirty="0"/>
          </a:p>
        </p:txBody>
      </p:sp>
      <p:sp>
        <p:nvSpPr>
          <p:cNvPr id="4" name="3 Marcador de número de diapositiva"/>
          <p:cNvSpPr>
            <a:spLocks noGrp="1"/>
          </p:cNvSpPr>
          <p:nvPr>
            <p:ph type="sldNum" sz="quarter" idx="10"/>
          </p:nvPr>
        </p:nvSpPr>
        <p:spPr/>
        <p:txBody>
          <a:bodyPr/>
          <a:lstStyle/>
          <a:p>
            <a:fld id="{75743937-8E9E-4215-B631-701B3CF50B49}" type="slidenum">
              <a:rPr lang="es-CL" smtClean="0"/>
              <a:t>13</a:t>
            </a:fld>
            <a:endParaRPr lang="es-CL"/>
          </a:p>
        </p:txBody>
      </p:sp>
    </p:spTree>
    <p:extLst>
      <p:ext uri="{BB962C8B-B14F-4D97-AF65-F5344CB8AC3E}">
        <p14:creationId xmlns:p14="http://schemas.microsoft.com/office/powerpoint/2010/main" val="35431777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685800" y="1143000"/>
            <a:ext cx="5486400" cy="3086100"/>
          </a:xfrm>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10"/>
          </p:nvPr>
        </p:nvSpPr>
        <p:spPr/>
        <p:txBody>
          <a:bodyPr/>
          <a:lstStyle/>
          <a:p>
            <a:fld id="{75743937-8E9E-4215-B631-701B3CF50B49}" type="slidenum">
              <a:rPr lang="es-CL" smtClean="0"/>
              <a:t>18</a:t>
            </a:fld>
            <a:endParaRPr lang="es-CL"/>
          </a:p>
        </p:txBody>
      </p:sp>
    </p:spTree>
    <p:extLst>
      <p:ext uri="{BB962C8B-B14F-4D97-AF65-F5344CB8AC3E}">
        <p14:creationId xmlns:p14="http://schemas.microsoft.com/office/powerpoint/2010/main" val="36428932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L"/>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editar el estilo de subtítulo del patrón</a:t>
            </a:r>
            <a:endParaRPr lang="es-CL"/>
          </a:p>
        </p:txBody>
      </p:sp>
      <p:sp>
        <p:nvSpPr>
          <p:cNvPr id="4" name="Marcador de fecha 3"/>
          <p:cNvSpPr>
            <a:spLocks noGrp="1"/>
          </p:cNvSpPr>
          <p:nvPr>
            <p:ph type="dt" sz="half" idx="10"/>
          </p:nvPr>
        </p:nvSpPr>
        <p:spPr/>
        <p:txBody>
          <a:bodyPr/>
          <a:lstStyle/>
          <a:p>
            <a:fld id="{30FC3472-9508-4D37-8901-B9813FC328C1}" type="datetimeFigureOut">
              <a:rPr lang="es-CL" smtClean="0"/>
              <a:t>05-08-2016</a:t>
            </a:fld>
            <a:endParaRPr lang="es-CL"/>
          </a:p>
        </p:txBody>
      </p:sp>
      <p:sp>
        <p:nvSpPr>
          <p:cNvPr id="5" name="Marcador de pie de página 4"/>
          <p:cNvSpPr>
            <a:spLocks noGrp="1"/>
          </p:cNvSpPr>
          <p:nvPr>
            <p:ph type="ftr" sz="quarter" idx="11"/>
          </p:nvPr>
        </p:nvSpPr>
        <p:spPr/>
        <p:txBody>
          <a:bodyPr/>
          <a:lstStyle/>
          <a:p>
            <a:endParaRPr lang="es-CL"/>
          </a:p>
        </p:txBody>
      </p:sp>
      <p:sp>
        <p:nvSpPr>
          <p:cNvPr id="6" name="Marcador de número de diapositiva 5"/>
          <p:cNvSpPr>
            <a:spLocks noGrp="1"/>
          </p:cNvSpPr>
          <p:nvPr>
            <p:ph type="sldNum" sz="quarter" idx="12"/>
          </p:nvPr>
        </p:nvSpPr>
        <p:spPr/>
        <p:txBody>
          <a:bodyPr/>
          <a:lstStyle/>
          <a:p>
            <a:fld id="{600B262C-9FD2-46BF-8C11-95F89361F32F}" type="slidenum">
              <a:rPr lang="es-CL" smtClean="0"/>
              <a:t>‹Nº›</a:t>
            </a:fld>
            <a:endParaRPr lang="es-CL"/>
          </a:p>
        </p:txBody>
      </p:sp>
    </p:spTree>
    <p:extLst>
      <p:ext uri="{BB962C8B-B14F-4D97-AF65-F5344CB8AC3E}">
        <p14:creationId xmlns:p14="http://schemas.microsoft.com/office/powerpoint/2010/main" val="39670802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L"/>
          </a:p>
        </p:txBody>
      </p:sp>
      <p:sp>
        <p:nvSpPr>
          <p:cNvPr id="3" name="Marcador de texto vertical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p:cNvSpPr>
            <a:spLocks noGrp="1"/>
          </p:cNvSpPr>
          <p:nvPr>
            <p:ph type="dt" sz="half" idx="10"/>
          </p:nvPr>
        </p:nvSpPr>
        <p:spPr/>
        <p:txBody>
          <a:bodyPr/>
          <a:lstStyle/>
          <a:p>
            <a:fld id="{30FC3472-9508-4D37-8901-B9813FC328C1}" type="datetimeFigureOut">
              <a:rPr lang="es-CL" smtClean="0"/>
              <a:t>05-08-2016</a:t>
            </a:fld>
            <a:endParaRPr lang="es-CL"/>
          </a:p>
        </p:txBody>
      </p:sp>
      <p:sp>
        <p:nvSpPr>
          <p:cNvPr id="5" name="Marcador de pie de página 4"/>
          <p:cNvSpPr>
            <a:spLocks noGrp="1"/>
          </p:cNvSpPr>
          <p:nvPr>
            <p:ph type="ftr" sz="quarter" idx="11"/>
          </p:nvPr>
        </p:nvSpPr>
        <p:spPr/>
        <p:txBody>
          <a:bodyPr/>
          <a:lstStyle/>
          <a:p>
            <a:endParaRPr lang="es-CL"/>
          </a:p>
        </p:txBody>
      </p:sp>
      <p:sp>
        <p:nvSpPr>
          <p:cNvPr id="6" name="Marcador de número de diapositiva 5"/>
          <p:cNvSpPr>
            <a:spLocks noGrp="1"/>
          </p:cNvSpPr>
          <p:nvPr>
            <p:ph type="sldNum" sz="quarter" idx="12"/>
          </p:nvPr>
        </p:nvSpPr>
        <p:spPr/>
        <p:txBody>
          <a:bodyPr/>
          <a:lstStyle/>
          <a:p>
            <a:fld id="{600B262C-9FD2-46BF-8C11-95F89361F32F}" type="slidenum">
              <a:rPr lang="es-CL" smtClean="0"/>
              <a:t>‹Nº›</a:t>
            </a:fld>
            <a:endParaRPr lang="es-CL"/>
          </a:p>
        </p:txBody>
      </p:sp>
    </p:spTree>
    <p:extLst>
      <p:ext uri="{BB962C8B-B14F-4D97-AF65-F5344CB8AC3E}">
        <p14:creationId xmlns:p14="http://schemas.microsoft.com/office/powerpoint/2010/main" val="7232840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1" y="365125"/>
            <a:ext cx="2628900" cy="5811838"/>
          </a:xfrm>
        </p:spPr>
        <p:txBody>
          <a:bodyPr vert="eaVert"/>
          <a:lstStyle/>
          <a:p>
            <a:r>
              <a:rPr lang="es-ES"/>
              <a:t>Haga clic para modificar el estilo de título del patrón</a:t>
            </a:r>
            <a:endParaRPr lang="es-CL"/>
          </a:p>
        </p:txBody>
      </p:sp>
      <p:sp>
        <p:nvSpPr>
          <p:cNvPr id="3" name="Marcador de texto vertical 2"/>
          <p:cNvSpPr>
            <a:spLocks noGrp="1"/>
          </p:cNvSpPr>
          <p:nvPr>
            <p:ph type="body" orient="vert" idx="1"/>
          </p:nvPr>
        </p:nvSpPr>
        <p:spPr>
          <a:xfrm>
            <a:off x="838201" y="365125"/>
            <a:ext cx="7734300" cy="5811838"/>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p:cNvSpPr>
            <a:spLocks noGrp="1"/>
          </p:cNvSpPr>
          <p:nvPr>
            <p:ph type="dt" sz="half" idx="10"/>
          </p:nvPr>
        </p:nvSpPr>
        <p:spPr/>
        <p:txBody>
          <a:bodyPr/>
          <a:lstStyle/>
          <a:p>
            <a:fld id="{30FC3472-9508-4D37-8901-B9813FC328C1}" type="datetimeFigureOut">
              <a:rPr lang="es-CL" smtClean="0"/>
              <a:t>05-08-2016</a:t>
            </a:fld>
            <a:endParaRPr lang="es-CL"/>
          </a:p>
        </p:txBody>
      </p:sp>
      <p:sp>
        <p:nvSpPr>
          <p:cNvPr id="5" name="Marcador de pie de página 4"/>
          <p:cNvSpPr>
            <a:spLocks noGrp="1"/>
          </p:cNvSpPr>
          <p:nvPr>
            <p:ph type="ftr" sz="quarter" idx="11"/>
          </p:nvPr>
        </p:nvSpPr>
        <p:spPr/>
        <p:txBody>
          <a:bodyPr/>
          <a:lstStyle/>
          <a:p>
            <a:endParaRPr lang="es-CL"/>
          </a:p>
        </p:txBody>
      </p:sp>
      <p:sp>
        <p:nvSpPr>
          <p:cNvPr id="6" name="Marcador de número de diapositiva 5"/>
          <p:cNvSpPr>
            <a:spLocks noGrp="1"/>
          </p:cNvSpPr>
          <p:nvPr>
            <p:ph type="sldNum" sz="quarter" idx="12"/>
          </p:nvPr>
        </p:nvSpPr>
        <p:spPr/>
        <p:txBody>
          <a:bodyPr/>
          <a:lstStyle/>
          <a:p>
            <a:fld id="{600B262C-9FD2-46BF-8C11-95F89361F32F}" type="slidenum">
              <a:rPr lang="es-CL" smtClean="0"/>
              <a:t>‹Nº›</a:t>
            </a:fld>
            <a:endParaRPr lang="es-CL"/>
          </a:p>
        </p:txBody>
      </p:sp>
    </p:spTree>
    <p:extLst>
      <p:ext uri="{BB962C8B-B14F-4D97-AF65-F5344CB8AC3E}">
        <p14:creationId xmlns:p14="http://schemas.microsoft.com/office/powerpoint/2010/main" val="2007954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251665B-C24A-4702-B522-6A4334602E03}" type="datetimeFigureOut">
              <a:rPr lang="en-US" smtClean="0"/>
              <a:t>8/5/2016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t>‹Nº›</a:t>
            </a:fld>
            <a:endParaRPr lang="en-US"/>
          </a:p>
        </p:txBody>
      </p:sp>
      <p:sp>
        <p:nvSpPr>
          <p:cNvPr id="7" name="Rectangle 6"/>
          <p:cNvSpPr/>
          <p:nvPr/>
        </p:nvSpPr>
        <p:spPr>
          <a:xfrm>
            <a:off x="378886" y="444731"/>
            <a:ext cx="11432116"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16"/>
          <p:cNvGrpSpPr/>
          <p:nvPr/>
        </p:nvGrpSpPr>
        <p:grpSpPr>
          <a:xfrm>
            <a:off x="378886" y="1906545"/>
            <a:ext cx="11435164"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grpSp>
      <p:sp>
        <p:nvSpPr>
          <p:cNvPr id="12" name="TextBox 11"/>
          <p:cNvSpPr txBox="1"/>
          <p:nvPr/>
        </p:nvSpPr>
        <p:spPr>
          <a:xfrm>
            <a:off x="10974519" y="444731"/>
            <a:ext cx="587496"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561788" y="449005"/>
            <a:ext cx="10411968" cy="1088136"/>
          </a:xfrm>
          <a:noFill/>
        </p:spPr>
        <p:txBody>
          <a:bodyPr vert="horz" lIns="91440" tIns="45720" rIns="91440" bIns="45720" rtlCol="0" anchor="b" anchorCtr="0">
            <a:normAutofit/>
          </a:bodyPr>
          <a:lstStyle>
            <a:lvl1pPr marL="0" algn="l" defTabSz="914400" rtl="0" eaLnBrk="1" latinLnBrk="0" hangingPunct="1">
              <a:lnSpc>
                <a:spcPts val="4600"/>
              </a:lnSpc>
              <a:spcBef>
                <a:spcPct val="0"/>
              </a:spcBef>
              <a:buNone/>
              <a:defRPr sz="4200" kern="1200">
                <a:solidFill>
                  <a:schemeClr val="bg1"/>
                </a:solidFill>
                <a:latin typeface="+mj-lt"/>
                <a:ea typeface="+mj-ea"/>
                <a:cs typeface="+mj-cs"/>
              </a:defRPr>
            </a:lvl1pPr>
          </a:lstStyle>
          <a:p>
            <a:r>
              <a:rPr lang="es-ES_tradnl"/>
              <a:t>Clic para editar título</a:t>
            </a:r>
            <a:endParaRPr/>
          </a:p>
        </p:txBody>
      </p:sp>
      <p:sp>
        <p:nvSpPr>
          <p:cNvPr id="3" name="Subtitle 2"/>
          <p:cNvSpPr>
            <a:spLocks noGrp="1"/>
          </p:cNvSpPr>
          <p:nvPr>
            <p:ph type="subTitle" idx="1"/>
          </p:nvPr>
        </p:nvSpPr>
        <p:spPr>
          <a:xfrm>
            <a:off x="634940" y="1532427"/>
            <a:ext cx="10338816" cy="484632"/>
          </a:xfrm>
        </p:spPr>
        <p:txBody>
          <a:bodyPr vert="horz" lIns="91440" tIns="45720" rIns="91440" bIns="45720" rtlCol="0">
            <a:normAutofit/>
          </a:bodyPr>
          <a:lstStyle>
            <a:lvl1pPr marL="0" indent="0" algn="l" defTabSz="914400" rtl="0" eaLnBrk="1" latinLnBrk="0" hangingPunct="1">
              <a:lnSpc>
                <a:spcPct val="100000"/>
              </a:lnSpc>
              <a:spcBef>
                <a:spcPts val="0"/>
              </a:spcBef>
              <a:buClr>
                <a:schemeClr val="bg1">
                  <a:lumMod val="65000"/>
                </a:schemeClr>
              </a:buClr>
              <a:buSzPct val="90000"/>
              <a:buFont typeface="Wingdings" pitchFamily="2" charset="2"/>
              <a:buNone/>
              <a:defRPr sz="1800" kern="120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dirty="0"/>
          </a:p>
        </p:txBody>
      </p:sp>
      <p:sp>
        <p:nvSpPr>
          <p:cNvPr id="13" name="Rectangle 12"/>
          <p:cNvSpPr/>
          <p:nvPr/>
        </p:nvSpPr>
        <p:spPr>
          <a:xfrm>
            <a:off x="378886" y="6227064"/>
            <a:ext cx="11432116" cy="173736"/>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Tree>
    <p:extLst>
      <p:ext uri="{BB962C8B-B14F-4D97-AF65-F5344CB8AC3E}">
        <p14:creationId xmlns:p14="http://schemas.microsoft.com/office/powerpoint/2010/main" val="39238559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7" name="Rectangle 6"/>
          <p:cNvSpPr/>
          <p:nvPr/>
        </p:nvSpPr>
        <p:spPr>
          <a:xfrm>
            <a:off x="378886" y="455775"/>
            <a:ext cx="11432116"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grpSp>
        <p:nvGrpSpPr>
          <p:cNvPr id="8" name="Group 7"/>
          <p:cNvGrpSpPr/>
          <p:nvPr/>
        </p:nvGrpSpPr>
        <p:grpSpPr>
          <a:xfrm>
            <a:off x="378886" y="1577850"/>
            <a:ext cx="11435164"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grpSp>
      <p:sp>
        <p:nvSpPr>
          <p:cNvPr id="2" name="Title 1"/>
          <p:cNvSpPr>
            <a:spLocks noGrp="1"/>
          </p:cNvSpPr>
          <p:nvPr>
            <p:ph type="title"/>
          </p:nvPr>
        </p:nvSpPr>
        <p:spPr/>
        <p:txBody>
          <a:bodyPr/>
          <a:lstStyle/>
          <a:p>
            <a:r>
              <a:rPr lang="es-ES_tradnl"/>
              <a:t>Clic para editar título</a:t>
            </a:r>
            <a:endParaRPr/>
          </a:p>
        </p:txBody>
      </p:sp>
      <p:sp>
        <p:nvSpPr>
          <p:cNvPr id="3" name="Content Placeholder 2"/>
          <p:cNvSpPr>
            <a:spLocks noGrp="1"/>
          </p:cNvSpPr>
          <p:nvPr>
            <p:ph idx="1"/>
          </p:nvPr>
        </p:nvSpPr>
        <p:spPr/>
        <p:txBody>
          <a:bodyPr/>
          <a:lstStyle>
            <a:lvl5pPr>
              <a:defRPr/>
            </a:lvl5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Date Placeholder 3"/>
          <p:cNvSpPr>
            <a:spLocks noGrp="1"/>
          </p:cNvSpPr>
          <p:nvPr>
            <p:ph type="dt" sz="half" idx="10"/>
          </p:nvPr>
        </p:nvSpPr>
        <p:spPr/>
        <p:txBody>
          <a:bodyPr/>
          <a:lstStyle/>
          <a:p>
            <a:fld id="{4251665B-C24A-4702-B522-6A4334602E03}" type="datetimeFigureOut">
              <a:rPr lang="en-US" smtClean="0"/>
              <a:t>8/5/2016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t>‹Nº›</a:t>
            </a:fld>
            <a:endParaRPr lang="en-US"/>
          </a:p>
        </p:txBody>
      </p:sp>
    </p:spTree>
    <p:extLst>
      <p:ext uri="{BB962C8B-B14F-4D97-AF65-F5344CB8AC3E}">
        <p14:creationId xmlns:p14="http://schemas.microsoft.com/office/powerpoint/2010/main" val="7539761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Diapositiva de título con imagen">
    <p:spTree>
      <p:nvGrpSpPr>
        <p:cNvPr id="1" name=""/>
        <p:cNvGrpSpPr/>
        <p:nvPr/>
      </p:nvGrpSpPr>
      <p:grpSpPr>
        <a:xfrm>
          <a:off x="0" y="0"/>
          <a:ext cx="0" cy="0"/>
          <a:chOff x="0" y="0"/>
          <a:chExt cx="0" cy="0"/>
        </a:xfrm>
      </p:grpSpPr>
      <p:sp>
        <p:nvSpPr>
          <p:cNvPr id="18" name="Rectangle 17"/>
          <p:cNvSpPr/>
          <p:nvPr/>
        </p:nvSpPr>
        <p:spPr>
          <a:xfrm>
            <a:off x="378886" y="444731"/>
            <a:ext cx="11432116"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Date Placeholder 3"/>
          <p:cNvSpPr>
            <a:spLocks noGrp="1"/>
          </p:cNvSpPr>
          <p:nvPr>
            <p:ph type="dt" sz="half" idx="10"/>
          </p:nvPr>
        </p:nvSpPr>
        <p:spPr/>
        <p:txBody>
          <a:bodyPr/>
          <a:lstStyle/>
          <a:p>
            <a:fld id="{4251665B-C24A-4702-B522-6A4334602E03}" type="datetimeFigureOut">
              <a:rPr lang="en-US" smtClean="0"/>
              <a:t>8/5/2016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t>‹Nº›</a:t>
            </a:fld>
            <a:endParaRPr lang="en-US"/>
          </a:p>
        </p:txBody>
      </p:sp>
      <p:sp>
        <p:nvSpPr>
          <p:cNvPr id="8" name="Picture Placeholder 7"/>
          <p:cNvSpPr>
            <a:spLocks noGrp="1"/>
          </p:cNvSpPr>
          <p:nvPr>
            <p:ph type="pic" sz="quarter" idx="13"/>
          </p:nvPr>
        </p:nvSpPr>
        <p:spPr>
          <a:xfrm>
            <a:off x="378883" y="2017061"/>
            <a:ext cx="11432116" cy="4377391"/>
          </a:xfrm>
        </p:spPr>
        <p:txBody>
          <a:bodyPr/>
          <a:lstStyle>
            <a:lvl1pPr>
              <a:buNone/>
              <a:defRPr/>
            </a:lvl1pPr>
          </a:lstStyle>
          <a:p>
            <a:r>
              <a:rPr lang="es-ES_tradnl"/>
              <a:t>Arrastre la imagen al marcador de posición o haga clic en el icono para agregar</a:t>
            </a:r>
            <a:endParaRPr/>
          </a:p>
        </p:txBody>
      </p:sp>
      <p:sp>
        <p:nvSpPr>
          <p:cNvPr id="3" name="Subtitle 2"/>
          <p:cNvSpPr>
            <a:spLocks noGrp="1"/>
          </p:cNvSpPr>
          <p:nvPr>
            <p:ph type="subTitle" idx="1"/>
          </p:nvPr>
        </p:nvSpPr>
        <p:spPr>
          <a:xfrm>
            <a:off x="629895" y="1532965"/>
            <a:ext cx="10339045" cy="484094"/>
          </a:xfrm>
        </p:spPr>
        <p:txBody>
          <a:bodyPr>
            <a:normAutofit/>
          </a:bodyPr>
          <a:lstStyle>
            <a:lvl1pPr marL="0" indent="0" algn="l">
              <a:lnSpc>
                <a:spcPct val="100000"/>
              </a:lnSpc>
              <a:spcBef>
                <a:spcPts val="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dirty="0"/>
          </a:p>
        </p:txBody>
      </p:sp>
      <p:grpSp>
        <p:nvGrpSpPr>
          <p:cNvPr id="7" name="Group 16"/>
          <p:cNvGrpSpPr/>
          <p:nvPr/>
        </p:nvGrpSpPr>
        <p:grpSpPr>
          <a:xfrm>
            <a:off x="378886" y="1906545"/>
            <a:ext cx="11435164" cy="137411"/>
            <a:chOff x="284163" y="1759424"/>
            <a:chExt cx="8576373" cy="137411"/>
          </a:xfrm>
        </p:grpSpPr>
        <p:sp>
          <p:nvSpPr>
            <p:cNvPr id="11" name="Rectangle 10"/>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2" name="Rectangle 11"/>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3" name="Rectangle 12"/>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grpSp>
      <p:sp>
        <p:nvSpPr>
          <p:cNvPr id="19" name="TextBox 18"/>
          <p:cNvSpPr txBox="1"/>
          <p:nvPr/>
        </p:nvSpPr>
        <p:spPr>
          <a:xfrm>
            <a:off x="10974519" y="444731"/>
            <a:ext cx="587496"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558179" y="444731"/>
            <a:ext cx="10414623" cy="1088237"/>
          </a:xfrm>
          <a:noFill/>
        </p:spPr>
        <p:txBody>
          <a:bodyPr bIns="45720" anchor="b" anchorCtr="0">
            <a:normAutofit/>
          </a:bodyPr>
          <a:lstStyle>
            <a:lvl1pPr algn="l">
              <a:lnSpc>
                <a:spcPts val="4600"/>
              </a:lnSpc>
              <a:defRPr/>
            </a:lvl1pPr>
          </a:lstStyle>
          <a:p>
            <a:r>
              <a:rPr lang="es-ES_tradnl"/>
              <a:t>Clic para editar título</a:t>
            </a:r>
            <a:endParaRPr/>
          </a:p>
        </p:txBody>
      </p:sp>
    </p:spTree>
    <p:extLst>
      <p:ext uri="{BB962C8B-B14F-4D97-AF65-F5344CB8AC3E}">
        <p14:creationId xmlns:p14="http://schemas.microsoft.com/office/powerpoint/2010/main" val="39832654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8" name="Rectangle 7"/>
          <p:cNvSpPr/>
          <p:nvPr/>
        </p:nvSpPr>
        <p:spPr>
          <a:xfrm>
            <a:off x="378886" y="4801578"/>
            <a:ext cx="11432116"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378886" y="6263392"/>
            <a:ext cx="11435164"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grpSp>
      <p:sp>
        <p:nvSpPr>
          <p:cNvPr id="13" name="TextBox 12"/>
          <p:cNvSpPr txBox="1"/>
          <p:nvPr/>
        </p:nvSpPr>
        <p:spPr>
          <a:xfrm>
            <a:off x="10974519" y="4801578"/>
            <a:ext cx="587496"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573024" y="4814125"/>
            <a:ext cx="10363200" cy="1051560"/>
          </a:xfrm>
          <a:noFill/>
        </p:spPr>
        <p:txBody>
          <a:bodyPr vert="horz" lIns="91440" tIns="45720" rIns="91440" bIns="45720" rtlCol="0" anchor="b" anchorCtr="0">
            <a:normAutofit/>
          </a:bodyPr>
          <a:lstStyle>
            <a:lvl1pPr algn="l" defTabSz="914400" rtl="0" eaLnBrk="1" latinLnBrk="0" hangingPunct="1">
              <a:spcBef>
                <a:spcPct val="0"/>
              </a:spcBef>
              <a:buNone/>
              <a:defRPr sz="4200" b="0" i="0" kern="1200" cap="none" baseline="0">
                <a:solidFill>
                  <a:schemeClr val="bg1"/>
                </a:solidFill>
                <a:latin typeface="+mj-lt"/>
                <a:ea typeface="+mj-ea"/>
                <a:cs typeface="+mj-cs"/>
              </a:defRPr>
            </a:lvl1pPr>
          </a:lstStyle>
          <a:p>
            <a:r>
              <a:rPr lang="es-ES_tradnl"/>
              <a:t>Clic para editar título</a:t>
            </a:r>
            <a:endParaRPr/>
          </a:p>
        </p:txBody>
      </p:sp>
      <p:sp>
        <p:nvSpPr>
          <p:cNvPr id="3" name="Text Placeholder 2"/>
          <p:cNvSpPr>
            <a:spLocks noGrp="1"/>
          </p:cNvSpPr>
          <p:nvPr>
            <p:ph type="body" idx="1"/>
          </p:nvPr>
        </p:nvSpPr>
        <p:spPr>
          <a:xfrm>
            <a:off x="633984" y="5861304"/>
            <a:ext cx="10314432" cy="402336"/>
          </a:xfrm>
        </p:spPr>
        <p:txBody>
          <a:bodyPr vert="horz" lIns="91440" tIns="45720" rIns="91440" bIns="45720" rtlCol="0" anchor="t" anchorCtr="0">
            <a:normAutofit/>
          </a:bodyPr>
          <a:lstStyle>
            <a:lvl1pPr marL="0" indent="0">
              <a:spcBef>
                <a:spcPts val="0"/>
              </a:spcBef>
              <a:buNone/>
              <a:defRPr sz="1800" kern="1200">
                <a:solidFill>
                  <a:schemeClr val="bg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Clr>
                <a:schemeClr val="bg1">
                  <a:lumMod val="65000"/>
                </a:schemeClr>
              </a:buClr>
              <a:buSzPct val="90000"/>
              <a:buFont typeface="Wingdings" pitchFamily="2" charset="2"/>
              <a:buNone/>
            </a:pPr>
            <a:r>
              <a:rPr lang="es-ES_tradnl"/>
              <a:t>Haga clic para modificar el estilo de texto del patrón</a:t>
            </a:r>
          </a:p>
        </p:txBody>
      </p:sp>
      <p:sp>
        <p:nvSpPr>
          <p:cNvPr id="4" name="Date Placeholder 3"/>
          <p:cNvSpPr>
            <a:spLocks noGrp="1"/>
          </p:cNvSpPr>
          <p:nvPr>
            <p:ph type="dt" sz="half" idx="10"/>
          </p:nvPr>
        </p:nvSpPr>
        <p:spPr/>
        <p:txBody>
          <a:bodyPr/>
          <a:lstStyle/>
          <a:p>
            <a:fld id="{4251665B-C24A-4702-B522-6A4334602E03}" type="datetimeFigureOut">
              <a:rPr lang="en-US" smtClean="0"/>
              <a:t>8/5/2016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t>‹Nº›</a:t>
            </a:fld>
            <a:endParaRPr lang="en-US"/>
          </a:p>
        </p:txBody>
      </p:sp>
    </p:spTree>
    <p:extLst>
      <p:ext uri="{BB962C8B-B14F-4D97-AF65-F5344CB8AC3E}">
        <p14:creationId xmlns:p14="http://schemas.microsoft.com/office/powerpoint/2010/main" val="4631016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ección con imagen">
    <p:spTree>
      <p:nvGrpSpPr>
        <p:cNvPr id="1" name=""/>
        <p:cNvGrpSpPr/>
        <p:nvPr/>
      </p:nvGrpSpPr>
      <p:grpSpPr>
        <a:xfrm>
          <a:off x="0" y="0"/>
          <a:ext cx="0" cy="0"/>
          <a:chOff x="0" y="0"/>
          <a:chExt cx="0" cy="0"/>
        </a:xfrm>
      </p:grpSpPr>
      <p:sp>
        <p:nvSpPr>
          <p:cNvPr id="13" name="Picture Placeholder 7"/>
          <p:cNvSpPr>
            <a:spLocks noGrp="1"/>
          </p:cNvSpPr>
          <p:nvPr>
            <p:ph type="pic" sz="quarter" idx="13"/>
          </p:nvPr>
        </p:nvSpPr>
        <p:spPr>
          <a:xfrm>
            <a:off x="378883" y="443757"/>
            <a:ext cx="11432116" cy="4370293"/>
          </a:xfrm>
        </p:spPr>
        <p:txBody>
          <a:bodyPr/>
          <a:lstStyle>
            <a:lvl1pPr>
              <a:buNone/>
              <a:defRPr/>
            </a:lvl1pPr>
          </a:lstStyle>
          <a:p>
            <a:r>
              <a:rPr lang="es-ES_tradnl"/>
              <a:t>Arrastre la imagen al marcador de posición o haga clic en el icono para agregar</a:t>
            </a:r>
            <a:endParaRPr/>
          </a:p>
        </p:txBody>
      </p:sp>
      <p:sp>
        <p:nvSpPr>
          <p:cNvPr id="4" name="Date Placeholder 3"/>
          <p:cNvSpPr>
            <a:spLocks noGrp="1"/>
          </p:cNvSpPr>
          <p:nvPr>
            <p:ph type="dt" sz="half" idx="10"/>
          </p:nvPr>
        </p:nvSpPr>
        <p:spPr/>
        <p:txBody>
          <a:bodyPr/>
          <a:lstStyle/>
          <a:p>
            <a:fld id="{4251665B-C24A-4702-B522-6A4334602E03}" type="datetimeFigureOut">
              <a:rPr lang="en-US" smtClean="0"/>
              <a:t>8/5/2016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t>‹Nº›</a:t>
            </a:fld>
            <a:endParaRPr lang="en-US"/>
          </a:p>
        </p:txBody>
      </p:sp>
      <p:sp>
        <p:nvSpPr>
          <p:cNvPr id="7" name="Rectangle 6"/>
          <p:cNvSpPr/>
          <p:nvPr/>
        </p:nvSpPr>
        <p:spPr>
          <a:xfrm>
            <a:off x="378886" y="4801578"/>
            <a:ext cx="11432116"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7"/>
          <p:cNvGrpSpPr/>
          <p:nvPr/>
        </p:nvGrpSpPr>
        <p:grpSpPr>
          <a:xfrm>
            <a:off x="378886" y="6263392"/>
            <a:ext cx="11435164"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grpSp>
      <p:sp>
        <p:nvSpPr>
          <p:cNvPr id="12" name="TextBox 11"/>
          <p:cNvSpPr txBox="1"/>
          <p:nvPr/>
        </p:nvSpPr>
        <p:spPr>
          <a:xfrm>
            <a:off x="10974519" y="4801578"/>
            <a:ext cx="587496"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573741" y="4814050"/>
            <a:ext cx="10363200" cy="1048871"/>
          </a:xfrm>
          <a:noFill/>
        </p:spPr>
        <p:txBody>
          <a:bodyPr anchor="b" anchorCtr="0">
            <a:normAutofit/>
          </a:bodyPr>
          <a:lstStyle>
            <a:lvl1pPr algn="l">
              <a:defRPr sz="4200" b="0" i="0" cap="none" baseline="0"/>
            </a:lvl1pPr>
          </a:lstStyle>
          <a:p>
            <a:r>
              <a:rPr lang="es-ES_tradnl"/>
              <a:t>Clic para editar título</a:t>
            </a:r>
            <a:endParaRPr/>
          </a:p>
        </p:txBody>
      </p:sp>
      <p:sp>
        <p:nvSpPr>
          <p:cNvPr id="3" name="Text Placeholder 2"/>
          <p:cNvSpPr>
            <a:spLocks noGrp="1"/>
          </p:cNvSpPr>
          <p:nvPr>
            <p:ph type="body" idx="1"/>
          </p:nvPr>
        </p:nvSpPr>
        <p:spPr>
          <a:xfrm>
            <a:off x="627531" y="5862918"/>
            <a:ext cx="10309412" cy="403412"/>
          </a:xfrm>
        </p:spPr>
        <p:txBody>
          <a:bodyPr anchor="t" anchorCtr="0">
            <a:normAutofit/>
          </a:bodyPr>
          <a:lstStyle>
            <a:lvl1pPr marL="0" indent="0">
              <a:spcBef>
                <a:spcPts val="0"/>
              </a:spcBef>
              <a:buNone/>
              <a:defRPr sz="1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Tree>
    <p:extLst>
      <p:ext uri="{BB962C8B-B14F-4D97-AF65-F5344CB8AC3E}">
        <p14:creationId xmlns:p14="http://schemas.microsoft.com/office/powerpoint/2010/main" val="1194321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Rectangle 7"/>
          <p:cNvSpPr/>
          <p:nvPr/>
        </p:nvSpPr>
        <p:spPr>
          <a:xfrm>
            <a:off x="378886" y="455775"/>
            <a:ext cx="11432116"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grpSp>
        <p:nvGrpSpPr>
          <p:cNvPr id="9" name="Group 8"/>
          <p:cNvGrpSpPr/>
          <p:nvPr/>
        </p:nvGrpSpPr>
        <p:grpSpPr>
          <a:xfrm>
            <a:off x="378886" y="1577850"/>
            <a:ext cx="11435164" cy="137411"/>
            <a:chOff x="284163" y="1577847"/>
            <a:chExt cx="8576373" cy="137411"/>
          </a:xfrm>
        </p:grpSpPr>
        <p:sp>
          <p:nvSpPr>
            <p:cNvPr id="10" name="Rectangle 9"/>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1" name="Rectangle 10"/>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2" name="Rectangle 11"/>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grpSp>
      <p:sp>
        <p:nvSpPr>
          <p:cNvPr id="2" name="Title 1"/>
          <p:cNvSpPr>
            <a:spLocks noGrp="1"/>
          </p:cNvSpPr>
          <p:nvPr>
            <p:ph type="title"/>
          </p:nvPr>
        </p:nvSpPr>
        <p:spPr/>
        <p:txBody>
          <a:bodyPr/>
          <a:lstStyle/>
          <a:p>
            <a:r>
              <a:rPr lang="es-ES_tradnl"/>
              <a:t>Clic para editar título</a:t>
            </a:r>
            <a:endParaRPr/>
          </a:p>
        </p:txBody>
      </p:sp>
      <p:sp>
        <p:nvSpPr>
          <p:cNvPr id="3" name="Content Placeholder 2"/>
          <p:cNvSpPr>
            <a:spLocks noGrp="1"/>
          </p:cNvSpPr>
          <p:nvPr>
            <p:ph sz="half" idx="1"/>
          </p:nvPr>
        </p:nvSpPr>
        <p:spPr>
          <a:xfrm>
            <a:off x="537883" y="2151063"/>
            <a:ext cx="524256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Content Placeholder 3"/>
          <p:cNvSpPr>
            <a:spLocks noGrp="1"/>
          </p:cNvSpPr>
          <p:nvPr>
            <p:ph sz="half" idx="2"/>
          </p:nvPr>
        </p:nvSpPr>
        <p:spPr>
          <a:xfrm>
            <a:off x="6370917" y="2151063"/>
            <a:ext cx="524256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5" name="Date Placeholder 4"/>
          <p:cNvSpPr>
            <a:spLocks noGrp="1"/>
          </p:cNvSpPr>
          <p:nvPr>
            <p:ph type="dt" sz="half" idx="10"/>
          </p:nvPr>
        </p:nvSpPr>
        <p:spPr/>
        <p:txBody>
          <a:bodyPr/>
          <a:lstStyle/>
          <a:p>
            <a:fld id="{4251665B-C24A-4702-B522-6A4334602E03}" type="datetimeFigureOut">
              <a:rPr lang="en-US" smtClean="0"/>
              <a:t>8/5/2016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t>‹Nº›</a:t>
            </a:fld>
            <a:endParaRPr lang="en-US"/>
          </a:p>
        </p:txBody>
      </p:sp>
    </p:spTree>
    <p:extLst>
      <p:ext uri="{BB962C8B-B14F-4D97-AF65-F5344CB8AC3E}">
        <p14:creationId xmlns:p14="http://schemas.microsoft.com/office/powerpoint/2010/main" val="15136579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Rectangle 9"/>
          <p:cNvSpPr/>
          <p:nvPr/>
        </p:nvSpPr>
        <p:spPr>
          <a:xfrm>
            <a:off x="378886" y="455775"/>
            <a:ext cx="11432116"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grpSp>
        <p:nvGrpSpPr>
          <p:cNvPr id="11" name="Group 10"/>
          <p:cNvGrpSpPr/>
          <p:nvPr/>
        </p:nvGrpSpPr>
        <p:grpSpPr>
          <a:xfrm>
            <a:off x="378886" y="1577850"/>
            <a:ext cx="11435164" cy="137411"/>
            <a:chOff x="284163" y="1577847"/>
            <a:chExt cx="8576373" cy="137411"/>
          </a:xfrm>
        </p:grpSpPr>
        <p:sp>
          <p:nvSpPr>
            <p:cNvPr id="12" name="Rectangle 11"/>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3" name="Rectangle 12"/>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4" name="Rectangle 13"/>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grpSp>
      <p:sp>
        <p:nvSpPr>
          <p:cNvPr id="2" name="Title 1"/>
          <p:cNvSpPr>
            <a:spLocks noGrp="1"/>
          </p:cNvSpPr>
          <p:nvPr>
            <p:ph type="title"/>
          </p:nvPr>
        </p:nvSpPr>
        <p:spPr/>
        <p:txBody>
          <a:bodyPr/>
          <a:lstStyle>
            <a:lvl1pPr>
              <a:defRPr/>
            </a:lvl1pPr>
          </a:lstStyle>
          <a:p>
            <a:r>
              <a:rPr lang="es-ES_tradnl"/>
              <a:t>Clic para editar título</a:t>
            </a:r>
            <a:endParaRPr/>
          </a:p>
        </p:txBody>
      </p:sp>
      <p:sp>
        <p:nvSpPr>
          <p:cNvPr id="3" name="Text Placeholder 2"/>
          <p:cNvSpPr>
            <a:spLocks noGrp="1"/>
          </p:cNvSpPr>
          <p:nvPr>
            <p:ph type="body" idx="1"/>
          </p:nvPr>
        </p:nvSpPr>
        <p:spPr>
          <a:xfrm>
            <a:off x="537883" y="1735138"/>
            <a:ext cx="5242560" cy="833250"/>
          </a:xfrm>
        </p:spPr>
        <p:txBody>
          <a:bodyPr anchor="b">
            <a:noAutofit/>
          </a:bodyPr>
          <a:lstStyle>
            <a:lvl1pPr marL="0" indent="0" algn="ctr">
              <a:lnSpc>
                <a:spcPct val="100000"/>
              </a:lnSpc>
              <a:spcBef>
                <a:spcPts val="600"/>
              </a:spcBef>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Content Placeholder 3"/>
          <p:cNvSpPr>
            <a:spLocks noGrp="1"/>
          </p:cNvSpPr>
          <p:nvPr>
            <p:ph sz="half" idx="2"/>
          </p:nvPr>
        </p:nvSpPr>
        <p:spPr>
          <a:xfrm>
            <a:off x="537883" y="2590800"/>
            <a:ext cx="524256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5" name="Text Placeholder 4"/>
          <p:cNvSpPr>
            <a:spLocks noGrp="1"/>
          </p:cNvSpPr>
          <p:nvPr>
            <p:ph type="body" sz="quarter" idx="3"/>
          </p:nvPr>
        </p:nvSpPr>
        <p:spPr>
          <a:xfrm>
            <a:off x="6372660" y="1735138"/>
            <a:ext cx="5242560" cy="833250"/>
          </a:xfrm>
        </p:spPr>
        <p:txBody>
          <a:bodyPr anchor="b">
            <a:noAutofit/>
          </a:bodyPr>
          <a:lstStyle>
            <a:lvl1pPr marL="0" indent="0" algn="ctr">
              <a:lnSpc>
                <a:spcPct val="100000"/>
              </a:lnSpc>
              <a:spcBef>
                <a:spcPts val="600"/>
              </a:spcBef>
              <a:buNone/>
              <a:defRPr sz="26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Content Placeholder 5"/>
          <p:cNvSpPr>
            <a:spLocks noGrp="1"/>
          </p:cNvSpPr>
          <p:nvPr>
            <p:ph sz="quarter" idx="4"/>
          </p:nvPr>
        </p:nvSpPr>
        <p:spPr>
          <a:xfrm>
            <a:off x="6372660" y="2590800"/>
            <a:ext cx="524256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7" name="Date Placeholder 6"/>
          <p:cNvSpPr>
            <a:spLocks noGrp="1"/>
          </p:cNvSpPr>
          <p:nvPr>
            <p:ph type="dt" sz="half" idx="10"/>
          </p:nvPr>
        </p:nvSpPr>
        <p:spPr/>
        <p:txBody>
          <a:bodyPr/>
          <a:lstStyle/>
          <a:p>
            <a:fld id="{4251665B-C24A-4702-B522-6A4334602E03}" type="datetimeFigureOut">
              <a:rPr lang="en-US" smtClean="0"/>
              <a:t>8/5/2016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FD889E0-CAB2-4699-909D-B9A88D47ACBE}" type="slidenum">
              <a:rPr lang="en-US" smtClean="0"/>
              <a:t>‹Nº›</a:t>
            </a:fld>
            <a:endParaRPr lang="en-US"/>
          </a:p>
        </p:txBody>
      </p:sp>
    </p:spTree>
    <p:extLst>
      <p:ext uri="{BB962C8B-B14F-4D97-AF65-F5344CB8AC3E}">
        <p14:creationId xmlns:p14="http://schemas.microsoft.com/office/powerpoint/2010/main" val="27912785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6" name="Rectangle 5"/>
          <p:cNvSpPr/>
          <p:nvPr/>
        </p:nvSpPr>
        <p:spPr>
          <a:xfrm>
            <a:off x="378886" y="455775"/>
            <a:ext cx="11432116"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grpSp>
        <p:nvGrpSpPr>
          <p:cNvPr id="7" name="Group 6"/>
          <p:cNvGrpSpPr/>
          <p:nvPr/>
        </p:nvGrpSpPr>
        <p:grpSpPr>
          <a:xfrm>
            <a:off x="378886" y="1577850"/>
            <a:ext cx="11435164" cy="137411"/>
            <a:chOff x="284163" y="1577847"/>
            <a:chExt cx="8576373" cy="137411"/>
          </a:xfrm>
        </p:grpSpPr>
        <p:sp>
          <p:nvSpPr>
            <p:cNvPr id="8" name="Rectangle 7"/>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9" name="Rectangle 8"/>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0" name="Rectangle 9"/>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grpSp>
      <p:sp>
        <p:nvSpPr>
          <p:cNvPr id="2" name="Title 1"/>
          <p:cNvSpPr>
            <a:spLocks noGrp="1"/>
          </p:cNvSpPr>
          <p:nvPr>
            <p:ph type="title"/>
          </p:nvPr>
        </p:nvSpPr>
        <p:spPr/>
        <p:txBody>
          <a:bodyPr/>
          <a:lstStyle/>
          <a:p>
            <a:r>
              <a:rPr lang="es-ES_tradnl"/>
              <a:t>Clic para editar título</a:t>
            </a:r>
            <a:endParaRPr/>
          </a:p>
        </p:txBody>
      </p:sp>
      <p:sp>
        <p:nvSpPr>
          <p:cNvPr id="3" name="Date Placeholder 2"/>
          <p:cNvSpPr>
            <a:spLocks noGrp="1"/>
          </p:cNvSpPr>
          <p:nvPr>
            <p:ph type="dt" sz="half" idx="10"/>
          </p:nvPr>
        </p:nvSpPr>
        <p:spPr/>
        <p:txBody>
          <a:bodyPr/>
          <a:lstStyle/>
          <a:p>
            <a:fld id="{4251665B-C24A-4702-B522-6A4334602E03}" type="datetimeFigureOut">
              <a:rPr lang="en-US" smtClean="0"/>
              <a:t>8/5/2016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FD889E0-CAB2-4699-909D-B9A88D47ACBE}" type="slidenum">
              <a:rPr lang="en-US" smtClean="0"/>
              <a:t>‹Nº›</a:t>
            </a:fld>
            <a:endParaRPr lang="en-US"/>
          </a:p>
        </p:txBody>
      </p:sp>
    </p:spTree>
    <p:extLst>
      <p:ext uri="{BB962C8B-B14F-4D97-AF65-F5344CB8AC3E}">
        <p14:creationId xmlns:p14="http://schemas.microsoft.com/office/powerpoint/2010/main" val="18672775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L"/>
          </a:p>
        </p:txBody>
      </p:sp>
      <p:sp>
        <p:nvSpPr>
          <p:cNvPr id="3" name="Marcador de contenido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p:cNvSpPr>
            <a:spLocks noGrp="1"/>
          </p:cNvSpPr>
          <p:nvPr>
            <p:ph type="dt" sz="half" idx="10"/>
          </p:nvPr>
        </p:nvSpPr>
        <p:spPr/>
        <p:txBody>
          <a:bodyPr/>
          <a:lstStyle/>
          <a:p>
            <a:fld id="{30FC3472-9508-4D37-8901-B9813FC328C1}" type="datetimeFigureOut">
              <a:rPr lang="es-CL" smtClean="0"/>
              <a:t>05-08-2016</a:t>
            </a:fld>
            <a:endParaRPr lang="es-CL"/>
          </a:p>
        </p:txBody>
      </p:sp>
      <p:sp>
        <p:nvSpPr>
          <p:cNvPr id="5" name="Marcador de pie de página 4"/>
          <p:cNvSpPr>
            <a:spLocks noGrp="1"/>
          </p:cNvSpPr>
          <p:nvPr>
            <p:ph type="ftr" sz="quarter" idx="11"/>
          </p:nvPr>
        </p:nvSpPr>
        <p:spPr/>
        <p:txBody>
          <a:bodyPr/>
          <a:lstStyle/>
          <a:p>
            <a:endParaRPr lang="es-CL"/>
          </a:p>
        </p:txBody>
      </p:sp>
      <p:sp>
        <p:nvSpPr>
          <p:cNvPr id="6" name="Marcador de número de diapositiva 5"/>
          <p:cNvSpPr>
            <a:spLocks noGrp="1"/>
          </p:cNvSpPr>
          <p:nvPr>
            <p:ph type="sldNum" sz="quarter" idx="12"/>
          </p:nvPr>
        </p:nvSpPr>
        <p:spPr/>
        <p:txBody>
          <a:bodyPr/>
          <a:lstStyle/>
          <a:p>
            <a:fld id="{600B262C-9FD2-46BF-8C11-95F89361F32F}" type="slidenum">
              <a:rPr lang="es-CL" smtClean="0"/>
              <a:t>‹Nº›</a:t>
            </a:fld>
            <a:endParaRPr lang="es-CL"/>
          </a:p>
        </p:txBody>
      </p:sp>
    </p:spTree>
    <p:extLst>
      <p:ext uri="{BB962C8B-B14F-4D97-AF65-F5344CB8AC3E}">
        <p14:creationId xmlns:p14="http://schemas.microsoft.com/office/powerpoint/2010/main" val="10359864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51665B-C24A-4702-B522-6A4334602E03}" type="datetimeFigureOut">
              <a:rPr lang="en-US" smtClean="0"/>
              <a:t>8/5/2016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FD889E0-CAB2-4699-909D-B9A88D47ACBE}" type="slidenum">
              <a:rPr lang="en-US" smtClean="0"/>
              <a:t>‹Nº›</a:t>
            </a:fld>
            <a:endParaRPr lang="en-US"/>
          </a:p>
        </p:txBody>
      </p:sp>
      <p:grpSp>
        <p:nvGrpSpPr>
          <p:cNvPr id="5" name="Group 4"/>
          <p:cNvGrpSpPr/>
          <p:nvPr/>
        </p:nvGrpSpPr>
        <p:grpSpPr>
          <a:xfrm>
            <a:off x="378886" y="452720"/>
            <a:ext cx="11435164" cy="137411"/>
            <a:chOff x="284163" y="1577847"/>
            <a:chExt cx="8576373" cy="137411"/>
          </a:xfrm>
        </p:grpSpPr>
        <p:sp>
          <p:nvSpPr>
            <p:cNvPr id="6" name="Rectangle 5"/>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7" name="Rectangle 6"/>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8" name="Rectangle 7"/>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grpSp>
    </p:spTree>
    <p:extLst>
      <p:ext uri="{BB962C8B-B14F-4D97-AF65-F5344CB8AC3E}">
        <p14:creationId xmlns:p14="http://schemas.microsoft.com/office/powerpoint/2010/main" val="6803796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58588" y="1298762"/>
            <a:ext cx="5425440" cy="1162050"/>
          </a:xfrm>
          <a:noFill/>
        </p:spPr>
        <p:txBody>
          <a:bodyPr anchor="b">
            <a:noAutofit/>
          </a:bodyPr>
          <a:lstStyle>
            <a:lvl1pPr algn="ctr">
              <a:defRPr sz="3200" b="1">
                <a:solidFill>
                  <a:schemeClr val="accent2"/>
                </a:solidFill>
              </a:defRPr>
            </a:lvl1pPr>
          </a:lstStyle>
          <a:p>
            <a:r>
              <a:rPr lang="es-ES_tradnl"/>
              <a:t>Clic para editar título</a:t>
            </a:r>
            <a:endParaRPr/>
          </a:p>
        </p:txBody>
      </p:sp>
      <p:sp>
        <p:nvSpPr>
          <p:cNvPr id="3" name="Content Placeholder 2"/>
          <p:cNvSpPr>
            <a:spLocks noGrp="1"/>
          </p:cNvSpPr>
          <p:nvPr>
            <p:ph idx="1"/>
          </p:nvPr>
        </p:nvSpPr>
        <p:spPr>
          <a:xfrm>
            <a:off x="6378089" y="914402"/>
            <a:ext cx="5425440" cy="52117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Text Placeholder 3"/>
          <p:cNvSpPr>
            <a:spLocks noGrp="1"/>
          </p:cNvSpPr>
          <p:nvPr>
            <p:ph type="body" sz="half" idx="2"/>
          </p:nvPr>
        </p:nvSpPr>
        <p:spPr>
          <a:xfrm>
            <a:off x="358588" y="2456329"/>
            <a:ext cx="5425440" cy="318247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Date Placeholder 4"/>
          <p:cNvSpPr>
            <a:spLocks noGrp="1"/>
          </p:cNvSpPr>
          <p:nvPr>
            <p:ph type="dt" sz="half" idx="10"/>
          </p:nvPr>
        </p:nvSpPr>
        <p:spPr/>
        <p:txBody>
          <a:bodyPr/>
          <a:lstStyle/>
          <a:p>
            <a:fld id="{4251665B-C24A-4702-B522-6A4334602E03}" type="datetimeFigureOut">
              <a:rPr lang="en-US" smtClean="0"/>
              <a:t>8/5/2016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t>‹Nº›</a:t>
            </a:fld>
            <a:endParaRPr lang="en-US"/>
          </a:p>
        </p:txBody>
      </p:sp>
      <p:grpSp>
        <p:nvGrpSpPr>
          <p:cNvPr id="8" name="Group 7"/>
          <p:cNvGrpSpPr/>
          <p:nvPr/>
        </p:nvGrpSpPr>
        <p:grpSpPr>
          <a:xfrm>
            <a:off x="378886" y="452720"/>
            <a:ext cx="11435164"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grpSp>
    </p:spTree>
    <p:extLst>
      <p:ext uri="{BB962C8B-B14F-4D97-AF65-F5344CB8AC3E}">
        <p14:creationId xmlns:p14="http://schemas.microsoft.com/office/powerpoint/2010/main" val="13764529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8" name="Rectangle 7"/>
          <p:cNvSpPr/>
          <p:nvPr/>
        </p:nvSpPr>
        <p:spPr>
          <a:xfrm>
            <a:off x="378886" y="4801578"/>
            <a:ext cx="11432116"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378886" y="6263392"/>
            <a:ext cx="11435164"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grpSp>
      <p:sp>
        <p:nvSpPr>
          <p:cNvPr id="2" name="Title 1"/>
          <p:cNvSpPr>
            <a:spLocks noGrp="1"/>
          </p:cNvSpPr>
          <p:nvPr>
            <p:ph type="title"/>
          </p:nvPr>
        </p:nvSpPr>
        <p:spPr>
          <a:xfrm>
            <a:off x="484096" y="4800600"/>
            <a:ext cx="11146989"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es-ES_tradnl"/>
              <a:t>Clic para editar título</a:t>
            </a:r>
            <a:endParaRPr/>
          </a:p>
        </p:txBody>
      </p:sp>
      <p:sp>
        <p:nvSpPr>
          <p:cNvPr id="3" name="Picture Placeholder 2"/>
          <p:cNvSpPr>
            <a:spLocks noGrp="1"/>
          </p:cNvSpPr>
          <p:nvPr>
            <p:ph type="pic" idx="1"/>
          </p:nvPr>
        </p:nvSpPr>
        <p:spPr>
          <a:xfrm>
            <a:off x="378884" y="457199"/>
            <a:ext cx="11436096" cy="435254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a:t>Arrastre la imagen al marcador de posición o haga clic en el icono para agregar</a:t>
            </a:r>
            <a:endParaRPr/>
          </a:p>
        </p:txBody>
      </p:sp>
      <p:sp>
        <p:nvSpPr>
          <p:cNvPr id="4" name="Text Placeholder 3"/>
          <p:cNvSpPr>
            <a:spLocks noGrp="1"/>
          </p:cNvSpPr>
          <p:nvPr>
            <p:ph type="body" sz="half" idx="2"/>
          </p:nvPr>
        </p:nvSpPr>
        <p:spPr>
          <a:xfrm>
            <a:off x="558799" y="5367338"/>
            <a:ext cx="11072284"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Date Placeholder 4"/>
          <p:cNvSpPr>
            <a:spLocks noGrp="1"/>
          </p:cNvSpPr>
          <p:nvPr>
            <p:ph type="dt" sz="half" idx="10"/>
          </p:nvPr>
        </p:nvSpPr>
        <p:spPr/>
        <p:txBody>
          <a:bodyPr/>
          <a:lstStyle/>
          <a:p>
            <a:fld id="{4251665B-C24A-4702-B522-6A4334602E03}" type="datetimeFigureOut">
              <a:rPr lang="en-US" smtClean="0"/>
              <a:t>8/5/2016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t>‹Nº›</a:t>
            </a:fld>
            <a:endParaRPr lang="en-US"/>
          </a:p>
        </p:txBody>
      </p:sp>
    </p:spTree>
    <p:extLst>
      <p:ext uri="{BB962C8B-B14F-4D97-AF65-F5344CB8AC3E}">
        <p14:creationId xmlns:p14="http://schemas.microsoft.com/office/powerpoint/2010/main" val="193726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Imagen con título, alternativo">
    <p:spTree>
      <p:nvGrpSpPr>
        <p:cNvPr id="1" name=""/>
        <p:cNvGrpSpPr/>
        <p:nvPr/>
      </p:nvGrpSpPr>
      <p:grpSpPr>
        <a:xfrm>
          <a:off x="0" y="0"/>
          <a:ext cx="0" cy="0"/>
          <a:chOff x="0" y="0"/>
          <a:chExt cx="0" cy="0"/>
        </a:xfrm>
      </p:grpSpPr>
      <p:grpSp>
        <p:nvGrpSpPr>
          <p:cNvPr id="8" name="Group 8"/>
          <p:cNvGrpSpPr/>
          <p:nvPr/>
        </p:nvGrpSpPr>
        <p:grpSpPr>
          <a:xfrm>
            <a:off x="378886" y="4280650"/>
            <a:ext cx="11435164"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grpSp>
      <p:sp>
        <p:nvSpPr>
          <p:cNvPr id="2" name="Title 1"/>
          <p:cNvSpPr>
            <a:spLocks noGrp="1"/>
          </p:cNvSpPr>
          <p:nvPr>
            <p:ph type="title"/>
          </p:nvPr>
        </p:nvSpPr>
        <p:spPr>
          <a:xfrm>
            <a:off x="484096" y="4778189"/>
            <a:ext cx="11146989" cy="566738"/>
          </a:xfrm>
          <a:noFill/>
        </p:spPr>
        <p:txBody>
          <a:bodyPr anchor="b">
            <a:normAutofit/>
          </a:bodyPr>
          <a:lstStyle>
            <a:lvl1pPr algn="l">
              <a:defRPr sz="2800" b="0">
                <a:solidFill>
                  <a:schemeClr val="accent2"/>
                </a:solidFill>
              </a:defRPr>
            </a:lvl1pPr>
          </a:lstStyle>
          <a:p>
            <a:r>
              <a:rPr lang="es-ES_tradnl"/>
              <a:t>Clic para editar título</a:t>
            </a:r>
            <a:endParaRPr/>
          </a:p>
        </p:txBody>
      </p:sp>
      <p:sp>
        <p:nvSpPr>
          <p:cNvPr id="3" name="Picture Placeholder 2"/>
          <p:cNvSpPr>
            <a:spLocks noGrp="1"/>
          </p:cNvSpPr>
          <p:nvPr>
            <p:ph type="pic" idx="1"/>
          </p:nvPr>
        </p:nvSpPr>
        <p:spPr>
          <a:xfrm>
            <a:off x="378884" y="457200"/>
            <a:ext cx="11436096" cy="382219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a:t>Arrastre la imagen al marcador de posición o haga clic en el icono para agregar</a:t>
            </a:r>
            <a:endParaRPr/>
          </a:p>
        </p:txBody>
      </p:sp>
      <p:sp>
        <p:nvSpPr>
          <p:cNvPr id="4" name="Text Placeholder 3"/>
          <p:cNvSpPr>
            <a:spLocks noGrp="1"/>
          </p:cNvSpPr>
          <p:nvPr>
            <p:ph type="body" sz="half" idx="2"/>
          </p:nvPr>
        </p:nvSpPr>
        <p:spPr>
          <a:xfrm>
            <a:off x="558799" y="5344927"/>
            <a:ext cx="11072284" cy="804862"/>
          </a:xfrm>
          <a:noFill/>
        </p:spPr>
        <p:txBody>
          <a:bodyPr/>
          <a:lstStyle>
            <a:lvl1pPr marL="0" indent="0">
              <a:spcBef>
                <a:spcPts val="0"/>
              </a:spcBef>
              <a:buNone/>
              <a:defRPr sz="1400">
                <a:solidFill>
                  <a:schemeClr val="tx1">
                    <a:lumMod val="85000"/>
                    <a:lumOff val="1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Date Placeholder 4"/>
          <p:cNvSpPr>
            <a:spLocks noGrp="1"/>
          </p:cNvSpPr>
          <p:nvPr>
            <p:ph type="dt" sz="half" idx="10"/>
          </p:nvPr>
        </p:nvSpPr>
        <p:spPr/>
        <p:txBody>
          <a:bodyPr/>
          <a:lstStyle/>
          <a:p>
            <a:fld id="{4251665B-C24A-4702-B522-6A4334602E03}" type="datetimeFigureOut">
              <a:rPr lang="en-US" smtClean="0"/>
              <a:t>8/5/2016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t>‹Nº›</a:t>
            </a:fld>
            <a:endParaRPr lang="en-US"/>
          </a:p>
        </p:txBody>
      </p:sp>
    </p:spTree>
    <p:extLst>
      <p:ext uri="{BB962C8B-B14F-4D97-AF65-F5344CB8AC3E}">
        <p14:creationId xmlns:p14="http://schemas.microsoft.com/office/powerpoint/2010/main" val="400892107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Objetos, imagen y título">
    <p:spTree>
      <p:nvGrpSpPr>
        <p:cNvPr id="1" name=""/>
        <p:cNvGrpSpPr/>
        <p:nvPr/>
      </p:nvGrpSpPr>
      <p:grpSpPr>
        <a:xfrm>
          <a:off x="0" y="0"/>
          <a:ext cx="0" cy="0"/>
          <a:chOff x="0" y="0"/>
          <a:chExt cx="0" cy="0"/>
        </a:xfrm>
      </p:grpSpPr>
      <p:sp>
        <p:nvSpPr>
          <p:cNvPr id="3" name="Content Placeholder 2"/>
          <p:cNvSpPr>
            <a:spLocks noGrp="1"/>
          </p:cNvSpPr>
          <p:nvPr>
            <p:ph idx="1"/>
          </p:nvPr>
        </p:nvSpPr>
        <p:spPr>
          <a:xfrm>
            <a:off x="4876802" y="914402"/>
            <a:ext cx="6926729" cy="52117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5" name="Date Placeholder 4"/>
          <p:cNvSpPr>
            <a:spLocks noGrp="1"/>
          </p:cNvSpPr>
          <p:nvPr>
            <p:ph type="dt" sz="half" idx="10"/>
          </p:nvPr>
        </p:nvSpPr>
        <p:spPr/>
        <p:txBody>
          <a:bodyPr/>
          <a:lstStyle/>
          <a:p>
            <a:fld id="{4251665B-C24A-4702-B522-6A4334602E03}" type="datetimeFigureOut">
              <a:rPr lang="en-US" smtClean="0"/>
              <a:t>8/5/2016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t>‹Nº›</a:t>
            </a:fld>
            <a:endParaRPr lang="en-US"/>
          </a:p>
        </p:txBody>
      </p:sp>
      <p:sp>
        <p:nvSpPr>
          <p:cNvPr id="12" name="Rectangle 11"/>
          <p:cNvSpPr/>
          <p:nvPr/>
        </p:nvSpPr>
        <p:spPr>
          <a:xfrm>
            <a:off x="378884" y="4267203"/>
            <a:ext cx="3657600" cy="2120153"/>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Text Placeholder 3"/>
          <p:cNvSpPr>
            <a:spLocks noGrp="1"/>
          </p:cNvSpPr>
          <p:nvPr>
            <p:ph type="body" sz="half" idx="2"/>
          </p:nvPr>
        </p:nvSpPr>
        <p:spPr>
          <a:xfrm>
            <a:off x="558803" y="4953001"/>
            <a:ext cx="3296023" cy="1246094"/>
          </a:xfrm>
        </p:spPr>
        <p:txBody>
          <a:bodyPr>
            <a:normAutofit/>
          </a:bodyPr>
          <a:lstStyle>
            <a:lvl1pPr marL="0" indent="0" algn="l">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2" name="Title 1"/>
          <p:cNvSpPr>
            <a:spLocks noGrp="1"/>
          </p:cNvSpPr>
          <p:nvPr>
            <p:ph type="title"/>
          </p:nvPr>
        </p:nvSpPr>
        <p:spPr>
          <a:xfrm>
            <a:off x="547687" y="4419600"/>
            <a:ext cx="3300527" cy="510988"/>
          </a:xfrm>
          <a:noFill/>
        </p:spPr>
        <p:txBody>
          <a:bodyPr anchor="b">
            <a:normAutofit/>
          </a:bodyPr>
          <a:lstStyle>
            <a:lvl1pPr algn="l">
              <a:defRPr sz="2000" b="1">
                <a:solidFill>
                  <a:schemeClr val="bg1"/>
                </a:solidFill>
              </a:defRPr>
            </a:lvl1pPr>
          </a:lstStyle>
          <a:p>
            <a:r>
              <a:rPr lang="es-ES_tradnl"/>
              <a:t>Clic para editar título</a:t>
            </a:r>
            <a:endParaRPr/>
          </a:p>
        </p:txBody>
      </p:sp>
      <p:sp>
        <p:nvSpPr>
          <p:cNvPr id="14" name="Picture Placeholder 13"/>
          <p:cNvSpPr>
            <a:spLocks noGrp="1"/>
          </p:cNvSpPr>
          <p:nvPr>
            <p:ph type="pic" sz="quarter" idx="13"/>
          </p:nvPr>
        </p:nvSpPr>
        <p:spPr>
          <a:xfrm>
            <a:off x="378885" y="594360"/>
            <a:ext cx="3657600" cy="3675888"/>
          </a:xfrm>
        </p:spPr>
        <p:txBody>
          <a:bodyPr/>
          <a:lstStyle>
            <a:lvl1pPr>
              <a:buNone/>
              <a:defRPr/>
            </a:lvl1pPr>
          </a:lstStyle>
          <a:p>
            <a:r>
              <a:rPr lang="es-ES_tradnl"/>
              <a:t>Arrastre la imagen al marcador de posición o haga clic en el icono para agregar</a:t>
            </a:r>
            <a:endParaRPr/>
          </a:p>
        </p:txBody>
      </p:sp>
      <p:grpSp>
        <p:nvGrpSpPr>
          <p:cNvPr id="8" name="Group 14"/>
          <p:cNvGrpSpPr/>
          <p:nvPr/>
        </p:nvGrpSpPr>
        <p:grpSpPr>
          <a:xfrm>
            <a:off x="378886" y="461685"/>
            <a:ext cx="11435164" cy="137411"/>
            <a:chOff x="284163" y="1759424"/>
            <a:chExt cx="8576373" cy="137411"/>
          </a:xfrm>
        </p:grpSpPr>
        <p:sp>
          <p:nvSpPr>
            <p:cNvPr id="16" name="Rectangle 15"/>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7" name="Rectangle 16"/>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8" name="Rectangle 17"/>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grpSp>
    </p:spTree>
    <p:extLst>
      <p:ext uri="{BB962C8B-B14F-4D97-AF65-F5344CB8AC3E}">
        <p14:creationId xmlns:p14="http://schemas.microsoft.com/office/powerpoint/2010/main" val="19058088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3 imágenes con título">
    <p:spTree>
      <p:nvGrpSpPr>
        <p:cNvPr id="1" name=""/>
        <p:cNvGrpSpPr/>
        <p:nvPr/>
      </p:nvGrpSpPr>
      <p:grpSpPr>
        <a:xfrm>
          <a:off x="0" y="0"/>
          <a:ext cx="0" cy="0"/>
          <a:chOff x="0" y="0"/>
          <a:chExt cx="0" cy="0"/>
        </a:xfrm>
      </p:grpSpPr>
      <p:sp>
        <p:nvSpPr>
          <p:cNvPr id="8" name="Rectangle 7"/>
          <p:cNvSpPr/>
          <p:nvPr/>
        </p:nvSpPr>
        <p:spPr>
          <a:xfrm>
            <a:off x="4028019" y="4801578"/>
            <a:ext cx="7782983"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378886" y="6263392"/>
            <a:ext cx="11435164"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grpSp>
      <p:sp>
        <p:nvSpPr>
          <p:cNvPr id="2" name="Title 1"/>
          <p:cNvSpPr>
            <a:spLocks noGrp="1"/>
          </p:cNvSpPr>
          <p:nvPr>
            <p:ph type="title"/>
          </p:nvPr>
        </p:nvSpPr>
        <p:spPr>
          <a:xfrm>
            <a:off x="4042215" y="4800600"/>
            <a:ext cx="7588868"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es-ES_tradnl"/>
              <a:t>Clic para editar título</a:t>
            </a:r>
            <a:endParaRPr/>
          </a:p>
        </p:txBody>
      </p:sp>
      <p:sp>
        <p:nvSpPr>
          <p:cNvPr id="3" name="Picture Placeholder 2"/>
          <p:cNvSpPr>
            <a:spLocks noGrp="1"/>
          </p:cNvSpPr>
          <p:nvPr>
            <p:ph type="pic" idx="1"/>
          </p:nvPr>
        </p:nvSpPr>
        <p:spPr>
          <a:xfrm>
            <a:off x="4028019" y="457199"/>
            <a:ext cx="7778496" cy="4352544"/>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a:t>Arrastre la imagen al marcador de posición o haga clic en el icono para agregar</a:t>
            </a:r>
            <a:endParaRPr/>
          </a:p>
        </p:txBody>
      </p:sp>
      <p:sp>
        <p:nvSpPr>
          <p:cNvPr id="4" name="Text Placeholder 3"/>
          <p:cNvSpPr>
            <a:spLocks noGrp="1"/>
          </p:cNvSpPr>
          <p:nvPr>
            <p:ph type="body" sz="half" idx="2"/>
          </p:nvPr>
        </p:nvSpPr>
        <p:spPr>
          <a:xfrm>
            <a:off x="4093076" y="5367338"/>
            <a:ext cx="7538009"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Date Placeholder 4"/>
          <p:cNvSpPr>
            <a:spLocks noGrp="1"/>
          </p:cNvSpPr>
          <p:nvPr>
            <p:ph type="dt" sz="half" idx="10"/>
          </p:nvPr>
        </p:nvSpPr>
        <p:spPr/>
        <p:txBody>
          <a:bodyPr/>
          <a:lstStyle/>
          <a:p>
            <a:fld id="{4251665B-C24A-4702-B522-6A4334602E03}" type="datetimeFigureOut">
              <a:rPr lang="en-US" smtClean="0"/>
              <a:t>8/5/2016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t>‹Nº›</a:t>
            </a:fld>
            <a:endParaRPr lang="en-US"/>
          </a:p>
        </p:txBody>
      </p:sp>
      <p:sp>
        <p:nvSpPr>
          <p:cNvPr id="13" name="Picture Placeholder 2"/>
          <p:cNvSpPr>
            <a:spLocks noGrp="1"/>
          </p:cNvSpPr>
          <p:nvPr>
            <p:ph type="pic" idx="13"/>
          </p:nvPr>
        </p:nvSpPr>
        <p:spPr>
          <a:xfrm>
            <a:off x="378887" y="457200"/>
            <a:ext cx="3649133" cy="290779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a:t>Arrastre la imagen al marcador de posición o haga clic en el icono para agregar</a:t>
            </a:r>
            <a:endParaRPr/>
          </a:p>
        </p:txBody>
      </p:sp>
      <p:sp>
        <p:nvSpPr>
          <p:cNvPr id="14" name="Picture Placeholder 2"/>
          <p:cNvSpPr>
            <a:spLocks noGrp="1"/>
          </p:cNvSpPr>
          <p:nvPr>
            <p:ph type="pic" idx="14"/>
          </p:nvPr>
        </p:nvSpPr>
        <p:spPr>
          <a:xfrm>
            <a:off x="378887" y="3364992"/>
            <a:ext cx="3649133" cy="2898648"/>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a:t>Arrastre la imagen al marcador de posición o haga clic en el icono para agregar</a:t>
            </a:r>
            <a:endParaRPr/>
          </a:p>
        </p:txBody>
      </p:sp>
    </p:spTree>
    <p:extLst>
      <p:ext uri="{BB962C8B-B14F-4D97-AF65-F5344CB8AC3E}">
        <p14:creationId xmlns:p14="http://schemas.microsoft.com/office/powerpoint/2010/main" val="427589550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7" name="Rectangle 6"/>
          <p:cNvSpPr/>
          <p:nvPr/>
        </p:nvSpPr>
        <p:spPr>
          <a:xfrm>
            <a:off x="378886" y="455775"/>
            <a:ext cx="11432116"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grpSp>
        <p:nvGrpSpPr>
          <p:cNvPr id="8" name="Group 7"/>
          <p:cNvGrpSpPr/>
          <p:nvPr/>
        </p:nvGrpSpPr>
        <p:grpSpPr>
          <a:xfrm>
            <a:off x="378886" y="1577850"/>
            <a:ext cx="11435164"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grpSp>
      <p:sp>
        <p:nvSpPr>
          <p:cNvPr id="2" name="Title 1"/>
          <p:cNvSpPr>
            <a:spLocks noGrp="1"/>
          </p:cNvSpPr>
          <p:nvPr>
            <p:ph type="title"/>
          </p:nvPr>
        </p:nvSpPr>
        <p:spPr/>
        <p:txBody>
          <a:bodyPr/>
          <a:lstStyle/>
          <a:p>
            <a:r>
              <a:rPr lang="es-ES_tradnl"/>
              <a:t>Clic para editar título</a:t>
            </a:r>
            <a:endParaRPr/>
          </a:p>
        </p:txBody>
      </p:sp>
      <p:sp>
        <p:nvSpPr>
          <p:cNvPr id="3" name="Vertical Text Placeholder 2"/>
          <p:cNvSpPr>
            <a:spLocks noGrp="1"/>
          </p:cNvSpPr>
          <p:nvPr>
            <p:ph type="body" orient="vert" idx="1"/>
          </p:nvPr>
        </p:nvSpPr>
        <p:spPr>
          <a:xfrm>
            <a:off x="378886" y="2133600"/>
            <a:ext cx="11432116" cy="4013200"/>
          </a:xfrm>
        </p:spPr>
        <p:txBody>
          <a:bodyPr vert="eaVert"/>
          <a:lstStyle>
            <a:lvl5pPr>
              <a:defRPr/>
            </a:lvl5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Date Placeholder 3"/>
          <p:cNvSpPr>
            <a:spLocks noGrp="1"/>
          </p:cNvSpPr>
          <p:nvPr>
            <p:ph type="dt" sz="half" idx="10"/>
          </p:nvPr>
        </p:nvSpPr>
        <p:spPr/>
        <p:txBody>
          <a:bodyPr/>
          <a:lstStyle/>
          <a:p>
            <a:fld id="{4251665B-C24A-4702-B522-6A4334602E03}" type="datetimeFigureOut">
              <a:rPr lang="en-US" smtClean="0"/>
              <a:t>8/5/2016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t>‹Nº›</a:t>
            </a:fld>
            <a:endParaRPr lang="en-US"/>
          </a:p>
        </p:txBody>
      </p:sp>
    </p:spTree>
    <p:extLst>
      <p:ext uri="{BB962C8B-B14F-4D97-AF65-F5344CB8AC3E}">
        <p14:creationId xmlns:p14="http://schemas.microsoft.com/office/powerpoint/2010/main" val="112822401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rot="5400000">
            <a:off x="8074281" y="2668545"/>
            <a:ext cx="5934615" cy="1511932"/>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2" name="Vertical Title 1"/>
          <p:cNvSpPr>
            <a:spLocks noGrp="1"/>
          </p:cNvSpPr>
          <p:nvPr>
            <p:ph type="title" orient="vert"/>
          </p:nvPr>
        </p:nvSpPr>
        <p:spPr>
          <a:xfrm>
            <a:off x="10260165" y="473078"/>
            <a:ext cx="1292352" cy="5921375"/>
          </a:xfrm>
        </p:spPr>
        <p:txBody>
          <a:bodyPr vert="eaVert"/>
          <a:lstStyle>
            <a:lvl1pPr algn="l">
              <a:defRPr sz="3400"/>
            </a:lvl1pPr>
          </a:lstStyle>
          <a:p>
            <a:r>
              <a:rPr lang="es-ES_tradnl"/>
              <a:t>Clic para editar título</a:t>
            </a:r>
            <a:endParaRPr/>
          </a:p>
        </p:txBody>
      </p:sp>
      <p:sp>
        <p:nvSpPr>
          <p:cNvPr id="3" name="Vertical Text Placeholder 2"/>
          <p:cNvSpPr>
            <a:spLocks noGrp="1"/>
          </p:cNvSpPr>
          <p:nvPr>
            <p:ph type="body" orient="vert" idx="1"/>
          </p:nvPr>
        </p:nvSpPr>
        <p:spPr>
          <a:xfrm>
            <a:off x="378886" y="457200"/>
            <a:ext cx="8663516" cy="5937250"/>
          </a:xfrm>
        </p:spPr>
        <p:txBody>
          <a:bodyPr vert="eaVert"/>
          <a:lstStyle>
            <a:lvl5pPr algn="l">
              <a:defRPr/>
            </a:lvl5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Date Placeholder 3"/>
          <p:cNvSpPr>
            <a:spLocks noGrp="1"/>
          </p:cNvSpPr>
          <p:nvPr>
            <p:ph type="dt" sz="half" idx="10"/>
          </p:nvPr>
        </p:nvSpPr>
        <p:spPr/>
        <p:txBody>
          <a:bodyPr/>
          <a:lstStyle/>
          <a:p>
            <a:fld id="{4251665B-C24A-4702-B522-6A4334602E03}" type="datetimeFigureOut">
              <a:rPr lang="en-US" smtClean="0"/>
              <a:t>8/5/2016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t>‹Nº›</a:t>
            </a:fld>
            <a:endParaRPr lang="en-US"/>
          </a:p>
        </p:txBody>
      </p:sp>
      <p:grpSp>
        <p:nvGrpSpPr>
          <p:cNvPr id="8" name="Group 7"/>
          <p:cNvGrpSpPr/>
          <p:nvPr/>
        </p:nvGrpSpPr>
        <p:grpSpPr>
          <a:xfrm rot="5400000">
            <a:off x="7200708" y="3332824"/>
            <a:ext cx="5934456" cy="183215"/>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grpSp>
    </p:spTree>
    <p:extLst>
      <p:ext uri="{BB962C8B-B14F-4D97-AF65-F5344CB8AC3E}">
        <p14:creationId xmlns:p14="http://schemas.microsoft.com/office/powerpoint/2010/main" val="72780334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251665B-C24A-4702-B522-6A4334602E03}" type="datetimeFigureOut">
              <a:rPr lang="en-US" smtClean="0"/>
              <a:t>8/5/2016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1075279" y="167347"/>
            <a:ext cx="840828" cy="359760"/>
          </a:xfrm>
          <a:prstGeom prst="rect">
            <a:avLst/>
          </a:prstGeom>
        </p:spPr>
        <p:txBody>
          <a:bodyPr/>
          <a:lstStyle/>
          <a:p>
            <a:fld id="{5FD889E0-CAB2-4699-909D-B9A88D47ACBE}" type="slidenum">
              <a:rPr lang="en-US" smtClean="0"/>
              <a:t>‹Nº›</a:t>
            </a:fld>
            <a:endParaRPr lang="en-US"/>
          </a:p>
        </p:txBody>
      </p:sp>
      <p:sp>
        <p:nvSpPr>
          <p:cNvPr id="7" name="Rectangle 6"/>
          <p:cNvSpPr/>
          <p:nvPr/>
        </p:nvSpPr>
        <p:spPr>
          <a:xfrm>
            <a:off x="378886" y="444731"/>
            <a:ext cx="11432116"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16"/>
          <p:cNvGrpSpPr/>
          <p:nvPr/>
        </p:nvGrpSpPr>
        <p:grpSpPr>
          <a:xfrm>
            <a:off x="378886" y="1906545"/>
            <a:ext cx="11435164"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grpSp>
      <p:sp>
        <p:nvSpPr>
          <p:cNvPr id="12" name="TextBox 11"/>
          <p:cNvSpPr txBox="1"/>
          <p:nvPr/>
        </p:nvSpPr>
        <p:spPr>
          <a:xfrm>
            <a:off x="10974519" y="444731"/>
            <a:ext cx="587496"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561788" y="449005"/>
            <a:ext cx="10411968" cy="1088136"/>
          </a:xfrm>
          <a:noFill/>
        </p:spPr>
        <p:txBody>
          <a:bodyPr vert="horz" lIns="91440" tIns="45720" rIns="91440" bIns="45720" rtlCol="0" anchor="b" anchorCtr="0">
            <a:normAutofit/>
          </a:bodyPr>
          <a:lstStyle>
            <a:lvl1pPr marL="0" algn="l" defTabSz="914400" rtl="0" eaLnBrk="1" latinLnBrk="0" hangingPunct="1">
              <a:lnSpc>
                <a:spcPts val="4600"/>
              </a:lnSpc>
              <a:spcBef>
                <a:spcPct val="0"/>
              </a:spcBef>
              <a:buNone/>
              <a:defRPr sz="4200" kern="1200">
                <a:solidFill>
                  <a:schemeClr val="bg1"/>
                </a:solidFill>
                <a:latin typeface="+mj-lt"/>
                <a:ea typeface="+mj-ea"/>
                <a:cs typeface="+mj-cs"/>
              </a:defRPr>
            </a:lvl1pPr>
          </a:lstStyle>
          <a:p>
            <a:r>
              <a:rPr lang="es-ES_tradnl"/>
              <a:t>Clic para editar título</a:t>
            </a:r>
            <a:endParaRPr/>
          </a:p>
        </p:txBody>
      </p:sp>
      <p:sp>
        <p:nvSpPr>
          <p:cNvPr id="3" name="Subtitle 2"/>
          <p:cNvSpPr>
            <a:spLocks noGrp="1"/>
          </p:cNvSpPr>
          <p:nvPr>
            <p:ph type="subTitle" idx="1"/>
          </p:nvPr>
        </p:nvSpPr>
        <p:spPr>
          <a:xfrm>
            <a:off x="634940" y="1532427"/>
            <a:ext cx="10338816" cy="484632"/>
          </a:xfrm>
        </p:spPr>
        <p:txBody>
          <a:bodyPr vert="horz" lIns="91440" tIns="45720" rIns="91440" bIns="45720" rtlCol="0">
            <a:normAutofit/>
          </a:bodyPr>
          <a:lstStyle>
            <a:lvl1pPr marL="0" indent="0" algn="l" defTabSz="914400" rtl="0" eaLnBrk="1" latinLnBrk="0" hangingPunct="1">
              <a:lnSpc>
                <a:spcPct val="100000"/>
              </a:lnSpc>
              <a:spcBef>
                <a:spcPts val="0"/>
              </a:spcBef>
              <a:buClr>
                <a:schemeClr val="bg1">
                  <a:lumMod val="65000"/>
                </a:schemeClr>
              </a:buClr>
              <a:buSzPct val="90000"/>
              <a:buFont typeface="Wingdings" pitchFamily="2" charset="2"/>
              <a:buNone/>
              <a:defRPr sz="1800" kern="120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dirty="0"/>
          </a:p>
        </p:txBody>
      </p:sp>
      <p:sp>
        <p:nvSpPr>
          <p:cNvPr id="13" name="Rectangle 12"/>
          <p:cNvSpPr/>
          <p:nvPr/>
        </p:nvSpPr>
        <p:spPr>
          <a:xfrm>
            <a:off x="378886" y="6227064"/>
            <a:ext cx="11432116" cy="173736"/>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Tree>
    <p:extLst>
      <p:ext uri="{BB962C8B-B14F-4D97-AF65-F5344CB8AC3E}">
        <p14:creationId xmlns:p14="http://schemas.microsoft.com/office/powerpoint/2010/main" val="238197766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7" name="Rectangle 6"/>
          <p:cNvSpPr/>
          <p:nvPr/>
        </p:nvSpPr>
        <p:spPr>
          <a:xfrm>
            <a:off x="381934" y="194514"/>
            <a:ext cx="11432116" cy="655506"/>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grpSp>
        <p:nvGrpSpPr>
          <p:cNvPr id="8" name="Group 7"/>
          <p:cNvGrpSpPr/>
          <p:nvPr/>
        </p:nvGrpSpPr>
        <p:grpSpPr>
          <a:xfrm>
            <a:off x="378886" y="833262"/>
            <a:ext cx="11435164"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grpSp>
      <p:sp>
        <p:nvSpPr>
          <p:cNvPr id="2" name="Title 1"/>
          <p:cNvSpPr>
            <a:spLocks noGrp="1"/>
          </p:cNvSpPr>
          <p:nvPr>
            <p:ph type="title"/>
          </p:nvPr>
        </p:nvSpPr>
        <p:spPr>
          <a:xfrm>
            <a:off x="381934" y="226367"/>
            <a:ext cx="11432116" cy="623652"/>
          </a:xfrm>
        </p:spPr>
        <p:txBody>
          <a:bodyPr>
            <a:normAutofit/>
          </a:bodyPr>
          <a:lstStyle>
            <a:lvl1pPr>
              <a:defRPr sz="3200"/>
            </a:lvl1pPr>
          </a:lstStyle>
          <a:p>
            <a:r>
              <a:rPr lang="es-ES_tradnl" dirty="0"/>
              <a:t>Clic para editar título</a:t>
            </a:r>
            <a:endParaRPr dirty="0"/>
          </a:p>
        </p:txBody>
      </p:sp>
      <p:sp>
        <p:nvSpPr>
          <p:cNvPr id="3" name="Content Placeholder 2"/>
          <p:cNvSpPr>
            <a:spLocks noGrp="1"/>
          </p:cNvSpPr>
          <p:nvPr>
            <p:ph idx="1"/>
          </p:nvPr>
        </p:nvSpPr>
        <p:spPr/>
        <p:txBody>
          <a:bodyPr/>
          <a:lstStyle>
            <a:lvl1pPr>
              <a:buClr>
                <a:schemeClr val="tx1"/>
              </a:buCl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s-ES_tradnl" dirty="0"/>
              <a:t>Haga clic para modificar el estilo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dirty="0"/>
          </a:p>
        </p:txBody>
      </p:sp>
      <p:sp>
        <p:nvSpPr>
          <p:cNvPr id="4" name="Date Placeholder 3"/>
          <p:cNvSpPr>
            <a:spLocks noGrp="1"/>
          </p:cNvSpPr>
          <p:nvPr>
            <p:ph type="dt" sz="half" idx="10"/>
          </p:nvPr>
        </p:nvSpPr>
        <p:spPr/>
        <p:txBody>
          <a:bodyPr/>
          <a:lstStyle/>
          <a:p>
            <a:fld id="{4251665B-C24A-4702-B522-6A4334602E03}" type="datetimeFigureOut">
              <a:rPr lang="en-US" smtClean="0"/>
              <a:t>8/5/2016</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554584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1" y="1709740"/>
            <a:ext cx="10515600" cy="2852737"/>
          </a:xfrm>
        </p:spPr>
        <p:txBody>
          <a:bodyPr anchor="b"/>
          <a:lstStyle>
            <a:lvl1pPr>
              <a:defRPr sz="6000"/>
            </a:lvl1pPr>
          </a:lstStyle>
          <a:p>
            <a:r>
              <a:rPr lang="es-ES"/>
              <a:t>Haga clic para modificar el estilo de título del patrón</a:t>
            </a:r>
            <a:endParaRPr lang="es-CL"/>
          </a:p>
        </p:txBody>
      </p:sp>
      <p:sp>
        <p:nvSpPr>
          <p:cNvPr id="3" name="Marcador de texto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el estilo de texto del patrón</a:t>
            </a:r>
          </a:p>
        </p:txBody>
      </p:sp>
      <p:sp>
        <p:nvSpPr>
          <p:cNvPr id="4" name="Marcador de fecha 3"/>
          <p:cNvSpPr>
            <a:spLocks noGrp="1"/>
          </p:cNvSpPr>
          <p:nvPr>
            <p:ph type="dt" sz="half" idx="10"/>
          </p:nvPr>
        </p:nvSpPr>
        <p:spPr/>
        <p:txBody>
          <a:bodyPr/>
          <a:lstStyle/>
          <a:p>
            <a:fld id="{30FC3472-9508-4D37-8901-B9813FC328C1}" type="datetimeFigureOut">
              <a:rPr lang="es-CL" smtClean="0"/>
              <a:t>05-08-2016</a:t>
            </a:fld>
            <a:endParaRPr lang="es-CL"/>
          </a:p>
        </p:txBody>
      </p:sp>
      <p:sp>
        <p:nvSpPr>
          <p:cNvPr id="5" name="Marcador de pie de página 4"/>
          <p:cNvSpPr>
            <a:spLocks noGrp="1"/>
          </p:cNvSpPr>
          <p:nvPr>
            <p:ph type="ftr" sz="quarter" idx="11"/>
          </p:nvPr>
        </p:nvSpPr>
        <p:spPr/>
        <p:txBody>
          <a:bodyPr/>
          <a:lstStyle/>
          <a:p>
            <a:endParaRPr lang="es-CL"/>
          </a:p>
        </p:txBody>
      </p:sp>
      <p:sp>
        <p:nvSpPr>
          <p:cNvPr id="6" name="Marcador de número de diapositiva 5"/>
          <p:cNvSpPr>
            <a:spLocks noGrp="1"/>
          </p:cNvSpPr>
          <p:nvPr>
            <p:ph type="sldNum" sz="quarter" idx="12"/>
          </p:nvPr>
        </p:nvSpPr>
        <p:spPr/>
        <p:txBody>
          <a:bodyPr/>
          <a:lstStyle/>
          <a:p>
            <a:fld id="{600B262C-9FD2-46BF-8C11-95F89361F32F}" type="slidenum">
              <a:rPr lang="es-CL" smtClean="0"/>
              <a:t>‹Nº›</a:t>
            </a:fld>
            <a:endParaRPr lang="es-CL"/>
          </a:p>
        </p:txBody>
      </p:sp>
    </p:spTree>
    <p:extLst>
      <p:ext uri="{BB962C8B-B14F-4D97-AF65-F5344CB8AC3E}">
        <p14:creationId xmlns:p14="http://schemas.microsoft.com/office/powerpoint/2010/main" val="130163970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Diapositiva de título con imagen">
    <p:spTree>
      <p:nvGrpSpPr>
        <p:cNvPr id="1" name=""/>
        <p:cNvGrpSpPr/>
        <p:nvPr/>
      </p:nvGrpSpPr>
      <p:grpSpPr>
        <a:xfrm>
          <a:off x="0" y="0"/>
          <a:ext cx="0" cy="0"/>
          <a:chOff x="0" y="0"/>
          <a:chExt cx="0" cy="0"/>
        </a:xfrm>
      </p:grpSpPr>
      <p:sp>
        <p:nvSpPr>
          <p:cNvPr id="18" name="Rectangle 17"/>
          <p:cNvSpPr/>
          <p:nvPr/>
        </p:nvSpPr>
        <p:spPr>
          <a:xfrm>
            <a:off x="378886" y="444731"/>
            <a:ext cx="11432116"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Date Placeholder 3"/>
          <p:cNvSpPr>
            <a:spLocks noGrp="1"/>
          </p:cNvSpPr>
          <p:nvPr>
            <p:ph type="dt" sz="half" idx="10"/>
          </p:nvPr>
        </p:nvSpPr>
        <p:spPr/>
        <p:txBody>
          <a:bodyPr/>
          <a:lstStyle/>
          <a:p>
            <a:fld id="{4251665B-C24A-4702-B522-6A4334602E03}" type="datetimeFigureOut">
              <a:rPr lang="en-US" smtClean="0"/>
              <a:t>8/5/2016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1075279" y="167347"/>
            <a:ext cx="840828" cy="359760"/>
          </a:xfrm>
          <a:prstGeom prst="rect">
            <a:avLst/>
          </a:prstGeom>
        </p:spPr>
        <p:txBody>
          <a:bodyPr/>
          <a:lstStyle/>
          <a:p>
            <a:fld id="{5FD889E0-CAB2-4699-909D-B9A88D47ACBE}" type="slidenum">
              <a:rPr lang="en-US" smtClean="0"/>
              <a:t>‹Nº›</a:t>
            </a:fld>
            <a:endParaRPr lang="en-US"/>
          </a:p>
        </p:txBody>
      </p:sp>
      <p:sp>
        <p:nvSpPr>
          <p:cNvPr id="8" name="Picture Placeholder 7"/>
          <p:cNvSpPr>
            <a:spLocks noGrp="1"/>
          </p:cNvSpPr>
          <p:nvPr>
            <p:ph type="pic" sz="quarter" idx="13"/>
          </p:nvPr>
        </p:nvSpPr>
        <p:spPr>
          <a:xfrm>
            <a:off x="378883" y="2017061"/>
            <a:ext cx="11432116" cy="4377391"/>
          </a:xfrm>
        </p:spPr>
        <p:txBody>
          <a:bodyPr/>
          <a:lstStyle>
            <a:lvl1pPr>
              <a:buNone/>
              <a:defRPr/>
            </a:lvl1pPr>
          </a:lstStyle>
          <a:p>
            <a:r>
              <a:rPr lang="es-ES_tradnl"/>
              <a:t>Arrastre la imagen al marcador de posición o haga clic en el icono para agregar</a:t>
            </a:r>
            <a:endParaRPr/>
          </a:p>
        </p:txBody>
      </p:sp>
      <p:sp>
        <p:nvSpPr>
          <p:cNvPr id="3" name="Subtitle 2"/>
          <p:cNvSpPr>
            <a:spLocks noGrp="1"/>
          </p:cNvSpPr>
          <p:nvPr>
            <p:ph type="subTitle" idx="1"/>
          </p:nvPr>
        </p:nvSpPr>
        <p:spPr>
          <a:xfrm>
            <a:off x="629895" y="1532965"/>
            <a:ext cx="10339045" cy="484094"/>
          </a:xfrm>
        </p:spPr>
        <p:txBody>
          <a:bodyPr>
            <a:normAutofit/>
          </a:bodyPr>
          <a:lstStyle>
            <a:lvl1pPr marL="0" indent="0" algn="l">
              <a:lnSpc>
                <a:spcPct val="100000"/>
              </a:lnSpc>
              <a:spcBef>
                <a:spcPts val="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dirty="0"/>
          </a:p>
        </p:txBody>
      </p:sp>
      <p:grpSp>
        <p:nvGrpSpPr>
          <p:cNvPr id="7" name="Group 16"/>
          <p:cNvGrpSpPr/>
          <p:nvPr/>
        </p:nvGrpSpPr>
        <p:grpSpPr>
          <a:xfrm>
            <a:off x="378886" y="1906545"/>
            <a:ext cx="11435164" cy="137411"/>
            <a:chOff x="284163" y="1759424"/>
            <a:chExt cx="8576373" cy="137411"/>
          </a:xfrm>
        </p:grpSpPr>
        <p:sp>
          <p:nvSpPr>
            <p:cNvPr id="11" name="Rectangle 10"/>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2" name="Rectangle 11"/>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3" name="Rectangle 12"/>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grpSp>
      <p:sp>
        <p:nvSpPr>
          <p:cNvPr id="19" name="TextBox 18"/>
          <p:cNvSpPr txBox="1"/>
          <p:nvPr/>
        </p:nvSpPr>
        <p:spPr>
          <a:xfrm>
            <a:off x="10974519" y="444731"/>
            <a:ext cx="587496"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558179" y="444731"/>
            <a:ext cx="10414623" cy="1088237"/>
          </a:xfrm>
          <a:noFill/>
        </p:spPr>
        <p:txBody>
          <a:bodyPr bIns="45720" anchor="b" anchorCtr="0">
            <a:normAutofit/>
          </a:bodyPr>
          <a:lstStyle>
            <a:lvl1pPr algn="l">
              <a:lnSpc>
                <a:spcPts val="4600"/>
              </a:lnSpc>
              <a:defRPr/>
            </a:lvl1pPr>
          </a:lstStyle>
          <a:p>
            <a:r>
              <a:rPr lang="es-ES_tradnl"/>
              <a:t>Clic para editar título</a:t>
            </a:r>
            <a:endParaRPr/>
          </a:p>
        </p:txBody>
      </p:sp>
    </p:spTree>
    <p:extLst>
      <p:ext uri="{BB962C8B-B14F-4D97-AF65-F5344CB8AC3E}">
        <p14:creationId xmlns:p14="http://schemas.microsoft.com/office/powerpoint/2010/main" val="30188600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8" name="Rectangle 7"/>
          <p:cNvSpPr/>
          <p:nvPr/>
        </p:nvSpPr>
        <p:spPr>
          <a:xfrm>
            <a:off x="378886" y="4801578"/>
            <a:ext cx="11432116"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378886" y="6263392"/>
            <a:ext cx="11435164"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grpSp>
      <p:sp>
        <p:nvSpPr>
          <p:cNvPr id="13" name="TextBox 12"/>
          <p:cNvSpPr txBox="1"/>
          <p:nvPr/>
        </p:nvSpPr>
        <p:spPr>
          <a:xfrm>
            <a:off x="10974519" y="4801578"/>
            <a:ext cx="587496"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573024" y="4814125"/>
            <a:ext cx="10363200" cy="1051560"/>
          </a:xfrm>
          <a:noFill/>
        </p:spPr>
        <p:txBody>
          <a:bodyPr vert="horz" lIns="91440" tIns="45720" rIns="91440" bIns="45720" rtlCol="0" anchor="b" anchorCtr="0">
            <a:normAutofit/>
          </a:bodyPr>
          <a:lstStyle>
            <a:lvl1pPr algn="l" defTabSz="914400" rtl="0" eaLnBrk="1" latinLnBrk="0" hangingPunct="1">
              <a:spcBef>
                <a:spcPct val="0"/>
              </a:spcBef>
              <a:buNone/>
              <a:defRPr sz="4200" b="0" i="0" kern="1200" cap="none" baseline="0">
                <a:solidFill>
                  <a:schemeClr val="bg1"/>
                </a:solidFill>
                <a:latin typeface="+mj-lt"/>
                <a:ea typeface="+mj-ea"/>
                <a:cs typeface="+mj-cs"/>
              </a:defRPr>
            </a:lvl1pPr>
          </a:lstStyle>
          <a:p>
            <a:r>
              <a:rPr lang="es-ES_tradnl"/>
              <a:t>Clic para editar título</a:t>
            </a:r>
            <a:endParaRPr/>
          </a:p>
        </p:txBody>
      </p:sp>
      <p:sp>
        <p:nvSpPr>
          <p:cNvPr id="3" name="Text Placeholder 2"/>
          <p:cNvSpPr>
            <a:spLocks noGrp="1"/>
          </p:cNvSpPr>
          <p:nvPr>
            <p:ph type="body" idx="1"/>
          </p:nvPr>
        </p:nvSpPr>
        <p:spPr>
          <a:xfrm>
            <a:off x="633984" y="5861304"/>
            <a:ext cx="10314432" cy="402336"/>
          </a:xfrm>
        </p:spPr>
        <p:txBody>
          <a:bodyPr vert="horz" lIns="91440" tIns="45720" rIns="91440" bIns="45720" rtlCol="0" anchor="t" anchorCtr="0">
            <a:normAutofit/>
          </a:bodyPr>
          <a:lstStyle>
            <a:lvl1pPr marL="0" indent="0">
              <a:spcBef>
                <a:spcPts val="0"/>
              </a:spcBef>
              <a:buNone/>
              <a:defRPr sz="1800" kern="1200">
                <a:solidFill>
                  <a:schemeClr val="bg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Clr>
                <a:schemeClr val="bg1">
                  <a:lumMod val="65000"/>
                </a:schemeClr>
              </a:buClr>
              <a:buSzPct val="90000"/>
              <a:buFont typeface="Wingdings" pitchFamily="2" charset="2"/>
              <a:buNone/>
            </a:pPr>
            <a:r>
              <a:rPr lang="es-ES_tradnl"/>
              <a:t>Haga clic para modificar el estilo de texto del patrón</a:t>
            </a:r>
          </a:p>
        </p:txBody>
      </p:sp>
      <p:sp>
        <p:nvSpPr>
          <p:cNvPr id="4" name="Date Placeholder 3"/>
          <p:cNvSpPr>
            <a:spLocks noGrp="1"/>
          </p:cNvSpPr>
          <p:nvPr>
            <p:ph type="dt" sz="half" idx="10"/>
          </p:nvPr>
        </p:nvSpPr>
        <p:spPr/>
        <p:txBody>
          <a:bodyPr/>
          <a:lstStyle/>
          <a:p>
            <a:fld id="{4251665B-C24A-4702-B522-6A4334602E03}" type="datetimeFigureOut">
              <a:rPr lang="en-US" smtClean="0"/>
              <a:t>8/5/2016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1075279" y="167347"/>
            <a:ext cx="840828" cy="359760"/>
          </a:xfrm>
          <a:prstGeom prst="rect">
            <a:avLst/>
          </a:prstGeom>
        </p:spPr>
        <p:txBody>
          <a:bodyPr/>
          <a:lstStyle/>
          <a:p>
            <a:fld id="{5FD889E0-CAB2-4699-909D-B9A88D47ACBE}" type="slidenum">
              <a:rPr lang="en-US" smtClean="0"/>
              <a:t>‹Nº›</a:t>
            </a:fld>
            <a:endParaRPr lang="en-US"/>
          </a:p>
        </p:txBody>
      </p:sp>
    </p:spTree>
    <p:extLst>
      <p:ext uri="{BB962C8B-B14F-4D97-AF65-F5344CB8AC3E}">
        <p14:creationId xmlns:p14="http://schemas.microsoft.com/office/powerpoint/2010/main" val="56490182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Sección con imagen">
    <p:spTree>
      <p:nvGrpSpPr>
        <p:cNvPr id="1" name=""/>
        <p:cNvGrpSpPr/>
        <p:nvPr/>
      </p:nvGrpSpPr>
      <p:grpSpPr>
        <a:xfrm>
          <a:off x="0" y="0"/>
          <a:ext cx="0" cy="0"/>
          <a:chOff x="0" y="0"/>
          <a:chExt cx="0" cy="0"/>
        </a:xfrm>
      </p:grpSpPr>
      <p:sp>
        <p:nvSpPr>
          <p:cNvPr id="13" name="Picture Placeholder 7"/>
          <p:cNvSpPr>
            <a:spLocks noGrp="1"/>
          </p:cNvSpPr>
          <p:nvPr>
            <p:ph type="pic" sz="quarter" idx="13"/>
          </p:nvPr>
        </p:nvSpPr>
        <p:spPr>
          <a:xfrm>
            <a:off x="378883" y="443757"/>
            <a:ext cx="11432116" cy="4370293"/>
          </a:xfrm>
        </p:spPr>
        <p:txBody>
          <a:bodyPr/>
          <a:lstStyle>
            <a:lvl1pPr>
              <a:buNone/>
              <a:defRPr/>
            </a:lvl1pPr>
          </a:lstStyle>
          <a:p>
            <a:r>
              <a:rPr lang="es-ES_tradnl"/>
              <a:t>Arrastre la imagen al marcador de posición o haga clic en el icono para agregar</a:t>
            </a:r>
            <a:endParaRPr/>
          </a:p>
        </p:txBody>
      </p:sp>
      <p:sp>
        <p:nvSpPr>
          <p:cNvPr id="4" name="Date Placeholder 3"/>
          <p:cNvSpPr>
            <a:spLocks noGrp="1"/>
          </p:cNvSpPr>
          <p:nvPr>
            <p:ph type="dt" sz="half" idx="10"/>
          </p:nvPr>
        </p:nvSpPr>
        <p:spPr/>
        <p:txBody>
          <a:bodyPr/>
          <a:lstStyle/>
          <a:p>
            <a:fld id="{4251665B-C24A-4702-B522-6A4334602E03}" type="datetimeFigureOut">
              <a:rPr lang="en-US" smtClean="0"/>
              <a:t>8/5/2016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1075279" y="167347"/>
            <a:ext cx="840828" cy="359760"/>
          </a:xfrm>
          <a:prstGeom prst="rect">
            <a:avLst/>
          </a:prstGeom>
        </p:spPr>
        <p:txBody>
          <a:bodyPr/>
          <a:lstStyle/>
          <a:p>
            <a:fld id="{5FD889E0-CAB2-4699-909D-B9A88D47ACBE}" type="slidenum">
              <a:rPr lang="en-US" smtClean="0"/>
              <a:t>‹Nº›</a:t>
            </a:fld>
            <a:endParaRPr lang="en-US"/>
          </a:p>
        </p:txBody>
      </p:sp>
      <p:sp>
        <p:nvSpPr>
          <p:cNvPr id="7" name="Rectangle 6"/>
          <p:cNvSpPr/>
          <p:nvPr/>
        </p:nvSpPr>
        <p:spPr>
          <a:xfrm>
            <a:off x="378886" y="4801578"/>
            <a:ext cx="11432116"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7"/>
          <p:cNvGrpSpPr/>
          <p:nvPr/>
        </p:nvGrpSpPr>
        <p:grpSpPr>
          <a:xfrm>
            <a:off x="378886" y="6263392"/>
            <a:ext cx="11435164"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grpSp>
      <p:sp>
        <p:nvSpPr>
          <p:cNvPr id="12" name="TextBox 11"/>
          <p:cNvSpPr txBox="1"/>
          <p:nvPr/>
        </p:nvSpPr>
        <p:spPr>
          <a:xfrm>
            <a:off x="10974519" y="4801578"/>
            <a:ext cx="587496"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573741" y="4814050"/>
            <a:ext cx="10363200" cy="1048871"/>
          </a:xfrm>
          <a:noFill/>
        </p:spPr>
        <p:txBody>
          <a:bodyPr anchor="b" anchorCtr="0">
            <a:normAutofit/>
          </a:bodyPr>
          <a:lstStyle>
            <a:lvl1pPr algn="l">
              <a:defRPr sz="4200" b="0" i="0" cap="none" baseline="0"/>
            </a:lvl1pPr>
          </a:lstStyle>
          <a:p>
            <a:r>
              <a:rPr lang="es-ES_tradnl"/>
              <a:t>Clic para editar título</a:t>
            </a:r>
            <a:endParaRPr/>
          </a:p>
        </p:txBody>
      </p:sp>
      <p:sp>
        <p:nvSpPr>
          <p:cNvPr id="3" name="Text Placeholder 2"/>
          <p:cNvSpPr>
            <a:spLocks noGrp="1"/>
          </p:cNvSpPr>
          <p:nvPr>
            <p:ph type="body" idx="1"/>
          </p:nvPr>
        </p:nvSpPr>
        <p:spPr>
          <a:xfrm>
            <a:off x="627531" y="5862918"/>
            <a:ext cx="10309412" cy="403412"/>
          </a:xfrm>
        </p:spPr>
        <p:txBody>
          <a:bodyPr anchor="t" anchorCtr="0">
            <a:normAutofit/>
          </a:bodyPr>
          <a:lstStyle>
            <a:lvl1pPr marL="0" indent="0">
              <a:spcBef>
                <a:spcPts val="0"/>
              </a:spcBef>
              <a:buNone/>
              <a:defRPr sz="1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Tree>
    <p:extLst>
      <p:ext uri="{BB962C8B-B14F-4D97-AF65-F5344CB8AC3E}">
        <p14:creationId xmlns:p14="http://schemas.microsoft.com/office/powerpoint/2010/main" val="388906261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Rectangle 7"/>
          <p:cNvSpPr/>
          <p:nvPr/>
        </p:nvSpPr>
        <p:spPr>
          <a:xfrm>
            <a:off x="378886" y="455775"/>
            <a:ext cx="11432116"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grpSp>
        <p:nvGrpSpPr>
          <p:cNvPr id="9" name="Group 8"/>
          <p:cNvGrpSpPr/>
          <p:nvPr/>
        </p:nvGrpSpPr>
        <p:grpSpPr>
          <a:xfrm>
            <a:off x="378886" y="1577850"/>
            <a:ext cx="11435164" cy="137411"/>
            <a:chOff x="284163" y="1577847"/>
            <a:chExt cx="8576373" cy="137411"/>
          </a:xfrm>
        </p:grpSpPr>
        <p:sp>
          <p:nvSpPr>
            <p:cNvPr id="10" name="Rectangle 9"/>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1" name="Rectangle 10"/>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2" name="Rectangle 11"/>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grpSp>
      <p:sp>
        <p:nvSpPr>
          <p:cNvPr id="2" name="Title 1"/>
          <p:cNvSpPr>
            <a:spLocks noGrp="1"/>
          </p:cNvSpPr>
          <p:nvPr>
            <p:ph type="title"/>
          </p:nvPr>
        </p:nvSpPr>
        <p:spPr/>
        <p:txBody>
          <a:bodyPr/>
          <a:lstStyle/>
          <a:p>
            <a:r>
              <a:rPr lang="es-ES_tradnl"/>
              <a:t>Clic para editar título</a:t>
            </a:r>
            <a:endParaRPr/>
          </a:p>
        </p:txBody>
      </p:sp>
      <p:sp>
        <p:nvSpPr>
          <p:cNvPr id="3" name="Content Placeholder 2"/>
          <p:cNvSpPr>
            <a:spLocks noGrp="1"/>
          </p:cNvSpPr>
          <p:nvPr>
            <p:ph sz="half" idx="1"/>
          </p:nvPr>
        </p:nvSpPr>
        <p:spPr>
          <a:xfrm>
            <a:off x="537883" y="2151063"/>
            <a:ext cx="524256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Content Placeholder 3"/>
          <p:cNvSpPr>
            <a:spLocks noGrp="1"/>
          </p:cNvSpPr>
          <p:nvPr>
            <p:ph sz="half" idx="2"/>
          </p:nvPr>
        </p:nvSpPr>
        <p:spPr>
          <a:xfrm>
            <a:off x="6370917" y="2151063"/>
            <a:ext cx="524256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5" name="Date Placeholder 4"/>
          <p:cNvSpPr>
            <a:spLocks noGrp="1"/>
          </p:cNvSpPr>
          <p:nvPr>
            <p:ph type="dt" sz="half" idx="10"/>
          </p:nvPr>
        </p:nvSpPr>
        <p:spPr/>
        <p:txBody>
          <a:bodyPr/>
          <a:lstStyle/>
          <a:p>
            <a:fld id="{4251665B-C24A-4702-B522-6A4334602E03}" type="datetimeFigureOut">
              <a:rPr lang="en-US" smtClean="0"/>
              <a:t>8/5/2016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1075279" y="167347"/>
            <a:ext cx="840828" cy="359760"/>
          </a:xfrm>
          <a:prstGeom prst="rect">
            <a:avLst/>
          </a:prstGeom>
        </p:spPr>
        <p:txBody>
          <a:bodyPr/>
          <a:lstStyle/>
          <a:p>
            <a:fld id="{5FD889E0-CAB2-4699-909D-B9A88D47ACBE}" type="slidenum">
              <a:rPr lang="en-US" smtClean="0"/>
              <a:t>‹Nº›</a:t>
            </a:fld>
            <a:endParaRPr lang="en-US"/>
          </a:p>
        </p:txBody>
      </p:sp>
    </p:spTree>
    <p:extLst>
      <p:ext uri="{BB962C8B-B14F-4D97-AF65-F5344CB8AC3E}">
        <p14:creationId xmlns:p14="http://schemas.microsoft.com/office/powerpoint/2010/main" val="131354612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Rectangle 9"/>
          <p:cNvSpPr/>
          <p:nvPr/>
        </p:nvSpPr>
        <p:spPr>
          <a:xfrm>
            <a:off x="378886" y="455775"/>
            <a:ext cx="11432116"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grpSp>
        <p:nvGrpSpPr>
          <p:cNvPr id="11" name="Group 10"/>
          <p:cNvGrpSpPr/>
          <p:nvPr/>
        </p:nvGrpSpPr>
        <p:grpSpPr>
          <a:xfrm>
            <a:off x="378886" y="1577850"/>
            <a:ext cx="11435164" cy="137411"/>
            <a:chOff x="284163" y="1577847"/>
            <a:chExt cx="8576373" cy="137411"/>
          </a:xfrm>
        </p:grpSpPr>
        <p:sp>
          <p:nvSpPr>
            <p:cNvPr id="12" name="Rectangle 11"/>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3" name="Rectangle 12"/>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4" name="Rectangle 13"/>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grpSp>
      <p:sp>
        <p:nvSpPr>
          <p:cNvPr id="2" name="Title 1"/>
          <p:cNvSpPr>
            <a:spLocks noGrp="1"/>
          </p:cNvSpPr>
          <p:nvPr>
            <p:ph type="title"/>
          </p:nvPr>
        </p:nvSpPr>
        <p:spPr/>
        <p:txBody>
          <a:bodyPr/>
          <a:lstStyle>
            <a:lvl1pPr>
              <a:defRPr/>
            </a:lvl1pPr>
          </a:lstStyle>
          <a:p>
            <a:r>
              <a:rPr lang="es-ES_tradnl"/>
              <a:t>Clic para editar título</a:t>
            </a:r>
            <a:endParaRPr/>
          </a:p>
        </p:txBody>
      </p:sp>
      <p:sp>
        <p:nvSpPr>
          <p:cNvPr id="3" name="Text Placeholder 2"/>
          <p:cNvSpPr>
            <a:spLocks noGrp="1"/>
          </p:cNvSpPr>
          <p:nvPr>
            <p:ph type="body" idx="1"/>
          </p:nvPr>
        </p:nvSpPr>
        <p:spPr>
          <a:xfrm>
            <a:off x="537883" y="1735138"/>
            <a:ext cx="5242560" cy="833250"/>
          </a:xfrm>
        </p:spPr>
        <p:txBody>
          <a:bodyPr anchor="b">
            <a:noAutofit/>
          </a:bodyPr>
          <a:lstStyle>
            <a:lvl1pPr marL="0" indent="0" algn="ctr">
              <a:lnSpc>
                <a:spcPct val="100000"/>
              </a:lnSpc>
              <a:spcBef>
                <a:spcPts val="600"/>
              </a:spcBef>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Content Placeholder 3"/>
          <p:cNvSpPr>
            <a:spLocks noGrp="1"/>
          </p:cNvSpPr>
          <p:nvPr>
            <p:ph sz="half" idx="2"/>
          </p:nvPr>
        </p:nvSpPr>
        <p:spPr>
          <a:xfrm>
            <a:off x="537883" y="2590800"/>
            <a:ext cx="524256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5" name="Text Placeholder 4"/>
          <p:cNvSpPr>
            <a:spLocks noGrp="1"/>
          </p:cNvSpPr>
          <p:nvPr>
            <p:ph type="body" sz="quarter" idx="3"/>
          </p:nvPr>
        </p:nvSpPr>
        <p:spPr>
          <a:xfrm>
            <a:off x="6372660" y="1735138"/>
            <a:ext cx="5242560" cy="833250"/>
          </a:xfrm>
        </p:spPr>
        <p:txBody>
          <a:bodyPr anchor="b">
            <a:noAutofit/>
          </a:bodyPr>
          <a:lstStyle>
            <a:lvl1pPr marL="0" indent="0" algn="ctr">
              <a:lnSpc>
                <a:spcPct val="100000"/>
              </a:lnSpc>
              <a:spcBef>
                <a:spcPts val="600"/>
              </a:spcBef>
              <a:buNone/>
              <a:defRPr sz="26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Content Placeholder 5"/>
          <p:cNvSpPr>
            <a:spLocks noGrp="1"/>
          </p:cNvSpPr>
          <p:nvPr>
            <p:ph sz="quarter" idx="4"/>
          </p:nvPr>
        </p:nvSpPr>
        <p:spPr>
          <a:xfrm>
            <a:off x="6372660" y="2590800"/>
            <a:ext cx="524256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7" name="Date Placeholder 6"/>
          <p:cNvSpPr>
            <a:spLocks noGrp="1"/>
          </p:cNvSpPr>
          <p:nvPr>
            <p:ph type="dt" sz="half" idx="10"/>
          </p:nvPr>
        </p:nvSpPr>
        <p:spPr/>
        <p:txBody>
          <a:bodyPr/>
          <a:lstStyle/>
          <a:p>
            <a:fld id="{4251665B-C24A-4702-B522-6A4334602E03}" type="datetimeFigureOut">
              <a:rPr lang="en-US" smtClean="0"/>
              <a:t>8/5/2016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11075279" y="167347"/>
            <a:ext cx="840828" cy="359760"/>
          </a:xfrm>
          <a:prstGeom prst="rect">
            <a:avLst/>
          </a:prstGeom>
        </p:spPr>
        <p:txBody>
          <a:bodyPr/>
          <a:lstStyle/>
          <a:p>
            <a:fld id="{5FD889E0-CAB2-4699-909D-B9A88D47ACBE}" type="slidenum">
              <a:rPr lang="en-US" smtClean="0"/>
              <a:t>‹Nº›</a:t>
            </a:fld>
            <a:endParaRPr lang="en-US"/>
          </a:p>
        </p:txBody>
      </p:sp>
    </p:spTree>
    <p:extLst>
      <p:ext uri="{BB962C8B-B14F-4D97-AF65-F5344CB8AC3E}">
        <p14:creationId xmlns:p14="http://schemas.microsoft.com/office/powerpoint/2010/main" val="121901130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6" name="Rectangle 5"/>
          <p:cNvSpPr/>
          <p:nvPr/>
        </p:nvSpPr>
        <p:spPr>
          <a:xfrm>
            <a:off x="378886" y="455775"/>
            <a:ext cx="11432116"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grpSp>
        <p:nvGrpSpPr>
          <p:cNvPr id="7" name="Group 6"/>
          <p:cNvGrpSpPr/>
          <p:nvPr/>
        </p:nvGrpSpPr>
        <p:grpSpPr>
          <a:xfrm>
            <a:off x="378886" y="1577850"/>
            <a:ext cx="11435164" cy="137411"/>
            <a:chOff x="284163" y="1577847"/>
            <a:chExt cx="8576373" cy="137411"/>
          </a:xfrm>
        </p:grpSpPr>
        <p:sp>
          <p:nvSpPr>
            <p:cNvPr id="8" name="Rectangle 7"/>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9" name="Rectangle 8"/>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0" name="Rectangle 9"/>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grpSp>
      <p:sp>
        <p:nvSpPr>
          <p:cNvPr id="2" name="Title 1"/>
          <p:cNvSpPr>
            <a:spLocks noGrp="1"/>
          </p:cNvSpPr>
          <p:nvPr>
            <p:ph type="title"/>
          </p:nvPr>
        </p:nvSpPr>
        <p:spPr/>
        <p:txBody>
          <a:bodyPr/>
          <a:lstStyle/>
          <a:p>
            <a:r>
              <a:rPr lang="es-ES_tradnl"/>
              <a:t>Clic para editar título</a:t>
            </a:r>
            <a:endParaRPr/>
          </a:p>
        </p:txBody>
      </p:sp>
      <p:sp>
        <p:nvSpPr>
          <p:cNvPr id="3" name="Date Placeholder 2"/>
          <p:cNvSpPr>
            <a:spLocks noGrp="1"/>
          </p:cNvSpPr>
          <p:nvPr>
            <p:ph type="dt" sz="half" idx="10"/>
          </p:nvPr>
        </p:nvSpPr>
        <p:spPr/>
        <p:txBody>
          <a:bodyPr/>
          <a:lstStyle/>
          <a:p>
            <a:fld id="{4251665B-C24A-4702-B522-6A4334602E03}" type="datetimeFigureOut">
              <a:rPr lang="en-US" smtClean="0"/>
              <a:t>8/5/2016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11075279" y="167347"/>
            <a:ext cx="840828" cy="359760"/>
          </a:xfrm>
          <a:prstGeom prst="rect">
            <a:avLst/>
          </a:prstGeom>
        </p:spPr>
        <p:txBody>
          <a:bodyPr/>
          <a:lstStyle/>
          <a:p>
            <a:fld id="{5FD889E0-CAB2-4699-909D-B9A88D47ACBE}" type="slidenum">
              <a:rPr lang="en-US" smtClean="0"/>
              <a:t>‹Nº›</a:t>
            </a:fld>
            <a:endParaRPr lang="en-US"/>
          </a:p>
        </p:txBody>
      </p:sp>
    </p:spTree>
    <p:extLst>
      <p:ext uri="{BB962C8B-B14F-4D97-AF65-F5344CB8AC3E}">
        <p14:creationId xmlns:p14="http://schemas.microsoft.com/office/powerpoint/2010/main" val="576525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51665B-C24A-4702-B522-6A4334602E03}" type="datetimeFigureOut">
              <a:rPr lang="en-US" smtClean="0"/>
              <a:t>8/5/2016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11075279" y="167347"/>
            <a:ext cx="840828" cy="359760"/>
          </a:xfrm>
          <a:prstGeom prst="rect">
            <a:avLst/>
          </a:prstGeom>
        </p:spPr>
        <p:txBody>
          <a:bodyPr/>
          <a:lstStyle/>
          <a:p>
            <a:fld id="{5FD889E0-CAB2-4699-909D-B9A88D47ACBE}" type="slidenum">
              <a:rPr lang="en-US" smtClean="0"/>
              <a:t>‹Nº›</a:t>
            </a:fld>
            <a:endParaRPr lang="en-US"/>
          </a:p>
        </p:txBody>
      </p:sp>
      <p:grpSp>
        <p:nvGrpSpPr>
          <p:cNvPr id="5" name="Group 4"/>
          <p:cNvGrpSpPr/>
          <p:nvPr/>
        </p:nvGrpSpPr>
        <p:grpSpPr>
          <a:xfrm>
            <a:off x="378886" y="452720"/>
            <a:ext cx="11435164" cy="137411"/>
            <a:chOff x="284163" y="1577847"/>
            <a:chExt cx="8576373" cy="137411"/>
          </a:xfrm>
        </p:grpSpPr>
        <p:sp>
          <p:nvSpPr>
            <p:cNvPr id="6" name="Rectangle 5"/>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7" name="Rectangle 6"/>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8" name="Rectangle 7"/>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grpSp>
    </p:spTree>
    <p:extLst>
      <p:ext uri="{BB962C8B-B14F-4D97-AF65-F5344CB8AC3E}">
        <p14:creationId xmlns:p14="http://schemas.microsoft.com/office/powerpoint/2010/main" val="19597691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58588" y="1298762"/>
            <a:ext cx="5425440" cy="1162050"/>
          </a:xfrm>
          <a:noFill/>
        </p:spPr>
        <p:txBody>
          <a:bodyPr anchor="b">
            <a:noAutofit/>
          </a:bodyPr>
          <a:lstStyle>
            <a:lvl1pPr algn="ctr">
              <a:defRPr sz="3200" b="1">
                <a:solidFill>
                  <a:schemeClr val="accent2"/>
                </a:solidFill>
              </a:defRPr>
            </a:lvl1pPr>
          </a:lstStyle>
          <a:p>
            <a:r>
              <a:rPr lang="es-ES_tradnl"/>
              <a:t>Clic para editar título</a:t>
            </a:r>
            <a:endParaRPr/>
          </a:p>
        </p:txBody>
      </p:sp>
      <p:sp>
        <p:nvSpPr>
          <p:cNvPr id="3" name="Content Placeholder 2"/>
          <p:cNvSpPr>
            <a:spLocks noGrp="1"/>
          </p:cNvSpPr>
          <p:nvPr>
            <p:ph idx="1"/>
          </p:nvPr>
        </p:nvSpPr>
        <p:spPr>
          <a:xfrm>
            <a:off x="6378089" y="914402"/>
            <a:ext cx="5425440" cy="52117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Text Placeholder 3"/>
          <p:cNvSpPr>
            <a:spLocks noGrp="1"/>
          </p:cNvSpPr>
          <p:nvPr>
            <p:ph type="body" sz="half" idx="2"/>
          </p:nvPr>
        </p:nvSpPr>
        <p:spPr>
          <a:xfrm>
            <a:off x="358588" y="2456329"/>
            <a:ext cx="5425440" cy="318247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Date Placeholder 4"/>
          <p:cNvSpPr>
            <a:spLocks noGrp="1"/>
          </p:cNvSpPr>
          <p:nvPr>
            <p:ph type="dt" sz="half" idx="10"/>
          </p:nvPr>
        </p:nvSpPr>
        <p:spPr/>
        <p:txBody>
          <a:bodyPr/>
          <a:lstStyle/>
          <a:p>
            <a:fld id="{4251665B-C24A-4702-B522-6A4334602E03}" type="datetimeFigureOut">
              <a:rPr lang="en-US" smtClean="0"/>
              <a:t>8/5/2016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1075279" y="167347"/>
            <a:ext cx="840828" cy="359760"/>
          </a:xfrm>
          <a:prstGeom prst="rect">
            <a:avLst/>
          </a:prstGeom>
        </p:spPr>
        <p:txBody>
          <a:bodyPr/>
          <a:lstStyle/>
          <a:p>
            <a:fld id="{5FD889E0-CAB2-4699-909D-B9A88D47ACBE}" type="slidenum">
              <a:rPr lang="en-US" smtClean="0"/>
              <a:t>‹Nº›</a:t>
            </a:fld>
            <a:endParaRPr lang="en-US"/>
          </a:p>
        </p:txBody>
      </p:sp>
      <p:grpSp>
        <p:nvGrpSpPr>
          <p:cNvPr id="8" name="Group 7"/>
          <p:cNvGrpSpPr/>
          <p:nvPr/>
        </p:nvGrpSpPr>
        <p:grpSpPr>
          <a:xfrm>
            <a:off x="378886" y="452720"/>
            <a:ext cx="11435164"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grpSp>
    </p:spTree>
    <p:extLst>
      <p:ext uri="{BB962C8B-B14F-4D97-AF65-F5344CB8AC3E}">
        <p14:creationId xmlns:p14="http://schemas.microsoft.com/office/powerpoint/2010/main" val="370451058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8" name="Rectangle 7"/>
          <p:cNvSpPr/>
          <p:nvPr/>
        </p:nvSpPr>
        <p:spPr>
          <a:xfrm>
            <a:off x="378886" y="4801578"/>
            <a:ext cx="11432116"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378886" y="6263392"/>
            <a:ext cx="11435164"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grpSp>
      <p:sp>
        <p:nvSpPr>
          <p:cNvPr id="2" name="Title 1"/>
          <p:cNvSpPr>
            <a:spLocks noGrp="1"/>
          </p:cNvSpPr>
          <p:nvPr>
            <p:ph type="title"/>
          </p:nvPr>
        </p:nvSpPr>
        <p:spPr>
          <a:xfrm>
            <a:off x="484096" y="4800600"/>
            <a:ext cx="11146989"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es-ES_tradnl"/>
              <a:t>Clic para editar título</a:t>
            </a:r>
            <a:endParaRPr/>
          </a:p>
        </p:txBody>
      </p:sp>
      <p:sp>
        <p:nvSpPr>
          <p:cNvPr id="3" name="Picture Placeholder 2"/>
          <p:cNvSpPr>
            <a:spLocks noGrp="1"/>
          </p:cNvSpPr>
          <p:nvPr>
            <p:ph type="pic" idx="1"/>
          </p:nvPr>
        </p:nvSpPr>
        <p:spPr>
          <a:xfrm>
            <a:off x="378884" y="457199"/>
            <a:ext cx="11436096" cy="435254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a:t>Arrastre la imagen al marcador de posición o haga clic en el icono para agregar</a:t>
            </a:r>
            <a:endParaRPr/>
          </a:p>
        </p:txBody>
      </p:sp>
      <p:sp>
        <p:nvSpPr>
          <p:cNvPr id="4" name="Text Placeholder 3"/>
          <p:cNvSpPr>
            <a:spLocks noGrp="1"/>
          </p:cNvSpPr>
          <p:nvPr>
            <p:ph type="body" sz="half" idx="2"/>
          </p:nvPr>
        </p:nvSpPr>
        <p:spPr>
          <a:xfrm>
            <a:off x="558799" y="5367338"/>
            <a:ext cx="11072284"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Date Placeholder 4"/>
          <p:cNvSpPr>
            <a:spLocks noGrp="1"/>
          </p:cNvSpPr>
          <p:nvPr>
            <p:ph type="dt" sz="half" idx="10"/>
          </p:nvPr>
        </p:nvSpPr>
        <p:spPr/>
        <p:txBody>
          <a:bodyPr/>
          <a:lstStyle/>
          <a:p>
            <a:fld id="{4251665B-C24A-4702-B522-6A4334602E03}" type="datetimeFigureOut">
              <a:rPr lang="en-US" smtClean="0"/>
              <a:t>8/5/2016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1075279" y="167347"/>
            <a:ext cx="840828" cy="359760"/>
          </a:xfrm>
          <a:prstGeom prst="rect">
            <a:avLst/>
          </a:prstGeom>
        </p:spPr>
        <p:txBody>
          <a:bodyPr/>
          <a:lstStyle/>
          <a:p>
            <a:fld id="{5FD889E0-CAB2-4699-909D-B9A88D47ACBE}" type="slidenum">
              <a:rPr lang="en-US" smtClean="0"/>
              <a:t>‹Nº›</a:t>
            </a:fld>
            <a:endParaRPr lang="en-US"/>
          </a:p>
        </p:txBody>
      </p:sp>
    </p:spTree>
    <p:extLst>
      <p:ext uri="{BB962C8B-B14F-4D97-AF65-F5344CB8AC3E}">
        <p14:creationId xmlns:p14="http://schemas.microsoft.com/office/powerpoint/2010/main" val="291399645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Imagen con título, alternativo">
    <p:spTree>
      <p:nvGrpSpPr>
        <p:cNvPr id="1" name=""/>
        <p:cNvGrpSpPr/>
        <p:nvPr/>
      </p:nvGrpSpPr>
      <p:grpSpPr>
        <a:xfrm>
          <a:off x="0" y="0"/>
          <a:ext cx="0" cy="0"/>
          <a:chOff x="0" y="0"/>
          <a:chExt cx="0" cy="0"/>
        </a:xfrm>
      </p:grpSpPr>
      <p:grpSp>
        <p:nvGrpSpPr>
          <p:cNvPr id="8" name="Group 8"/>
          <p:cNvGrpSpPr/>
          <p:nvPr/>
        </p:nvGrpSpPr>
        <p:grpSpPr>
          <a:xfrm>
            <a:off x="378886" y="4280650"/>
            <a:ext cx="11435164"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grpSp>
      <p:sp>
        <p:nvSpPr>
          <p:cNvPr id="2" name="Title 1"/>
          <p:cNvSpPr>
            <a:spLocks noGrp="1"/>
          </p:cNvSpPr>
          <p:nvPr>
            <p:ph type="title"/>
          </p:nvPr>
        </p:nvSpPr>
        <p:spPr>
          <a:xfrm>
            <a:off x="484096" y="4778189"/>
            <a:ext cx="11146989" cy="566738"/>
          </a:xfrm>
          <a:noFill/>
        </p:spPr>
        <p:txBody>
          <a:bodyPr anchor="b">
            <a:normAutofit/>
          </a:bodyPr>
          <a:lstStyle>
            <a:lvl1pPr algn="l">
              <a:defRPr sz="2800" b="0">
                <a:solidFill>
                  <a:schemeClr val="accent2"/>
                </a:solidFill>
              </a:defRPr>
            </a:lvl1pPr>
          </a:lstStyle>
          <a:p>
            <a:r>
              <a:rPr lang="es-ES_tradnl"/>
              <a:t>Clic para editar título</a:t>
            </a:r>
            <a:endParaRPr/>
          </a:p>
        </p:txBody>
      </p:sp>
      <p:sp>
        <p:nvSpPr>
          <p:cNvPr id="3" name="Picture Placeholder 2"/>
          <p:cNvSpPr>
            <a:spLocks noGrp="1"/>
          </p:cNvSpPr>
          <p:nvPr>
            <p:ph type="pic" idx="1"/>
          </p:nvPr>
        </p:nvSpPr>
        <p:spPr>
          <a:xfrm>
            <a:off x="378884" y="457200"/>
            <a:ext cx="11436096" cy="382219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a:t>Arrastre la imagen al marcador de posición o haga clic en el icono para agregar</a:t>
            </a:r>
            <a:endParaRPr/>
          </a:p>
        </p:txBody>
      </p:sp>
      <p:sp>
        <p:nvSpPr>
          <p:cNvPr id="4" name="Text Placeholder 3"/>
          <p:cNvSpPr>
            <a:spLocks noGrp="1"/>
          </p:cNvSpPr>
          <p:nvPr>
            <p:ph type="body" sz="half" idx="2"/>
          </p:nvPr>
        </p:nvSpPr>
        <p:spPr>
          <a:xfrm>
            <a:off x="558799" y="5344927"/>
            <a:ext cx="11072284" cy="804862"/>
          </a:xfrm>
          <a:noFill/>
        </p:spPr>
        <p:txBody>
          <a:bodyPr/>
          <a:lstStyle>
            <a:lvl1pPr marL="0" indent="0">
              <a:spcBef>
                <a:spcPts val="0"/>
              </a:spcBef>
              <a:buNone/>
              <a:defRPr sz="1400">
                <a:solidFill>
                  <a:schemeClr val="tx1">
                    <a:lumMod val="85000"/>
                    <a:lumOff val="1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Date Placeholder 4"/>
          <p:cNvSpPr>
            <a:spLocks noGrp="1"/>
          </p:cNvSpPr>
          <p:nvPr>
            <p:ph type="dt" sz="half" idx="10"/>
          </p:nvPr>
        </p:nvSpPr>
        <p:spPr/>
        <p:txBody>
          <a:bodyPr/>
          <a:lstStyle/>
          <a:p>
            <a:fld id="{4251665B-C24A-4702-B522-6A4334602E03}" type="datetimeFigureOut">
              <a:rPr lang="en-US" smtClean="0"/>
              <a:t>8/5/2016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1075279" y="167347"/>
            <a:ext cx="840828" cy="359760"/>
          </a:xfrm>
          <a:prstGeom prst="rect">
            <a:avLst/>
          </a:prstGeom>
        </p:spPr>
        <p:txBody>
          <a:bodyPr/>
          <a:lstStyle/>
          <a:p>
            <a:fld id="{5FD889E0-CAB2-4699-909D-B9A88D47ACBE}" type="slidenum">
              <a:rPr lang="en-US" smtClean="0"/>
              <a:t>‹Nº›</a:t>
            </a:fld>
            <a:endParaRPr lang="en-US"/>
          </a:p>
        </p:txBody>
      </p:sp>
    </p:spTree>
    <p:extLst>
      <p:ext uri="{BB962C8B-B14F-4D97-AF65-F5344CB8AC3E}">
        <p14:creationId xmlns:p14="http://schemas.microsoft.com/office/powerpoint/2010/main" val="34094557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L"/>
          </a:p>
        </p:txBody>
      </p:sp>
      <p:sp>
        <p:nvSpPr>
          <p:cNvPr id="3" name="Marcador de contenido 2"/>
          <p:cNvSpPr>
            <a:spLocks noGrp="1"/>
          </p:cNvSpPr>
          <p:nvPr>
            <p:ph sz="half" idx="1"/>
          </p:nvPr>
        </p:nvSpPr>
        <p:spPr>
          <a:xfrm>
            <a:off x="838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contenido 3"/>
          <p:cNvSpPr>
            <a:spLocks noGrp="1"/>
          </p:cNvSpPr>
          <p:nvPr>
            <p:ph sz="half" idx="2"/>
          </p:nvPr>
        </p:nvSpPr>
        <p:spPr>
          <a:xfrm>
            <a:off x="6172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Marcador de fecha 4"/>
          <p:cNvSpPr>
            <a:spLocks noGrp="1"/>
          </p:cNvSpPr>
          <p:nvPr>
            <p:ph type="dt" sz="half" idx="10"/>
          </p:nvPr>
        </p:nvSpPr>
        <p:spPr/>
        <p:txBody>
          <a:bodyPr/>
          <a:lstStyle/>
          <a:p>
            <a:fld id="{30FC3472-9508-4D37-8901-B9813FC328C1}" type="datetimeFigureOut">
              <a:rPr lang="es-CL" smtClean="0"/>
              <a:t>05-08-2016</a:t>
            </a:fld>
            <a:endParaRPr lang="es-CL"/>
          </a:p>
        </p:txBody>
      </p:sp>
      <p:sp>
        <p:nvSpPr>
          <p:cNvPr id="6" name="Marcador de pie de página 5"/>
          <p:cNvSpPr>
            <a:spLocks noGrp="1"/>
          </p:cNvSpPr>
          <p:nvPr>
            <p:ph type="ftr" sz="quarter" idx="11"/>
          </p:nvPr>
        </p:nvSpPr>
        <p:spPr/>
        <p:txBody>
          <a:bodyPr/>
          <a:lstStyle/>
          <a:p>
            <a:endParaRPr lang="es-CL"/>
          </a:p>
        </p:txBody>
      </p:sp>
      <p:sp>
        <p:nvSpPr>
          <p:cNvPr id="7" name="Marcador de número de diapositiva 6"/>
          <p:cNvSpPr>
            <a:spLocks noGrp="1"/>
          </p:cNvSpPr>
          <p:nvPr>
            <p:ph type="sldNum" sz="quarter" idx="12"/>
          </p:nvPr>
        </p:nvSpPr>
        <p:spPr/>
        <p:txBody>
          <a:bodyPr/>
          <a:lstStyle/>
          <a:p>
            <a:fld id="{600B262C-9FD2-46BF-8C11-95F89361F32F}" type="slidenum">
              <a:rPr lang="es-CL" smtClean="0"/>
              <a:t>‹Nº›</a:t>
            </a:fld>
            <a:endParaRPr lang="es-CL"/>
          </a:p>
        </p:txBody>
      </p:sp>
    </p:spTree>
    <p:extLst>
      <p:ext uri="{BB962C8B-B14F-4D97-AF65-F5344CB8AC3E}">
        <p14:creationId xmlns:p14="http://schemas.microsoft.com/office/powerpoint/2010/main" val="87561586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Objetos, imagen y título">
    <p:spTree>
      <p:nvGrpSpPr>
        <p:cNvPr id="1" name=""/>
        <p:cNvGrpSpPr/>
        <p:nvPr/>
      </p:nvGrpSpPr>
      <p:grpSpPr>
        <a:xfrm>
          <a:off x="0" y="0"/>
          <a:ext cx="0" cy="0"/>
          <a:chOff x="0" y="0"/>
          <a:chExt cx="0" cy="0"/>
        </a:xfrm>
      </p:grpSpPr>
      <p:sp>
        <p:nvSpPr>
          <p:cNvPr id="3" name="Content Placeholder 2"/>
          <p:cNvSpPr>
            <a:spLocks noGrp="1"/>
          </p:cNvSpPr>
          <p:nvPr>
            <p:ph idx="1"/>
          </p:nvPr>
        </p:nvSpPr>
        <p:spPr>
          <a:xfrm>
            <a:off x="4876802" y="914402"/>
            <a:ext cx="6926729" cy="52117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5" name="Date Placeholder 4"/>
          <p:cNvSpPr>
            <a:spLocks noGrp="1"/>
          </p:cNvSpPr>
          <p:nvPr>
            <p:ph type="dt" sz="half" idx="10"/>
          </p:nvPr>
        </p:nvSpPr>
        <p:spPr/>
        <p:txBody>
          <a:bodyPr/>
          <a:lstStyle/>
          <a:p>
            <a:fld id="{4251665B-C24A-4702-B522-6A4334602E03}" type="datetimeFigureOut">
              <a:rPr lang="en-US" smtClean="0"/>
              <a:t>8/5/2016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1075279" y="167347"/>
            <a:ext cx="840828" cy="359760"/>
          </a:xfrm>
          <a:prstGeom prst="rect">
            <a:avLst/>
          </a:prstGeom>
        </p:spPr>
        <p:txBody>
          <a:bodyPr/>
          <a:lstStyle/>
          <a:p>
            <a:fld id="{5FD889E0-CAB2-4699-909D-B9A88D47ACBE}" type="slidenum">
              <a:rPr lang="en-US" smtClean="0"/>
              <a:t>‹Nº›</a:t>
            </a:fld>
            <a:endParaRPr lang="en-US"/>
          </a:p>
        </p:txBody>
      </p:sp>
      <p:sp>
        <p:nvSpPr>
          <p:cNvPr id="12" name="Rectangle 11"/>
          <p:cNvSpPr/>
          <p:nvPr/>
        </p:nvSpPr>
        <p:spPr>
          <a:xfrm>
            <a:off x="378884" y="4267203"/>
            <a:ext cx="3657600" cy="2120153"/>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Text Placeholder 3"/>
          <p:cNvSpPr>
            <a:spLocks noGrp="1"/>
          </p:cNvSpPr>
          <p:nvPr>
            <p:ph type="body" sz="half" idx="2"/>
          </p:nvPr>
        </p:nvSpPr>
        <p:spPr>
          <a:xfrm>
            <a:off x="558803" y="4953001"/>
            <a:ext cx="3296023" cy="1246094"/>
          </a:xfrm>
        </p:spPr>
        <p:txBody>
          <a:bodyPr>
            <a:normAutofit/>
          </a:bodyPr>
          <a:lstStyle>
            <a:lvl1pPr marL="0" indent="0" algn="l">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2" name="Title 1"/>
          <p:cNvSpPr>
            <a:spLocks noGrp="1"/>
          </p:cNvSpPr>
          <p:nvPr>
            <p:ph type="title"/>
          </p:nvPr>
        </p:nvSpPr>
        <p:spPr>
          <a:xfrm>
            <a:off x="547687" y="4419600"/>
            <a:ext cx="3300527" cy="510988"/>
          </a:xfrm>
          <a:noFill/>
        </p:spPr>
        <p:txBody>
          <a:bodyPr anchor="b">
            <a:normAutofit/>
          </a:bodyPr>
          <a:lstStyle>
            <a:lvl1pPr algn="l">
              <a:defRPr sz="2000" b="1">
                <a:solidFill>
                  <a:schemeClr val="bg1"/>
                </a:solidFill>
              </a:defRPr>
            </a:lvl1pPr>
          </a:lstStyle>
          <a:p>
            <a:r>
              <a:rPr lang="es-ES_tradnl"/>
              <a:t>Clic para editar título</a:t>
            </a:r>
            <a:endParaRPr/>
          </a:p>
        </p:txBody>
      </p:sp>
      <p:sp>
        <p:nvSpPr>
          <p:cNvPr id="14" name="Picture Placeholder 13"/>
          <p:cNvSpPr>
            <a:spLocks noGrp="1"/>
          </p:cNvSpPr>
          <p:nvPr>
            <p:ph type="pic" sz="quarter" idx="13"/>
          </p:nvPr>
        </p:nvSpPr>
        <p:spPr>
          <a:xfrm>
            <a:off x="378885" y="594360"/>
            <a:ext cx="3657600" cy="3675888"/>
          </a:xfrm>
        </p:spPr>
        <p:txBody>
          <a:bodyPr/>
          <a:lstStyle>
            <a:lvl1pPr>
              <a:buNone/>
              <a:defRPr/>
            </a:lvl1pPr>
          </a:lstStyle>
          <a:p>
            <a:r>
              <a:rPr lang="es-ES_tradnl"/>
              <a:t>Arrastre la imagen al marcador de posición o haga clic en el icono para agregar</a:t>
            </a:r>
            <a:endParaRPr/>
          </a:p>
        </p:txBody>
      </p:sp>
      <p:grpSp>
        <p:nvGrpSpPr>
          <p:cNvPr id="8" name="Group 14"/>
          <p:cNvGrpSpPr/>
          <p:nvPr/>
        </p:nvGrpSpPr>
        <p:grpSpPr>
          <a:xfrm>
            <a:off x="378886" y="461685"/>
            <a:ext cx="11435164" cy="137411"/>
            <a:chOff x="284163" y="1759424"/>
            <a:chExt cx="8576373" cy="137411"/>
          </a:xfrm>
        </p:grpSpPr>
        <p:sp>
          <p:nvSpPr>
            <p:cNvPr id="16" name="Rectangle 15"/>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7" name="Rectangle 16"/>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8" name="Rectangle 17"/>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grpSp>
    </p:spTree>
    <p:extLst>
      <p:ext uri="{BB962C8B-B14F-4D97-AF65-F5344CB8AC3E}">
        <p14:creationId xmlns:p14="http://schemas.microsoft.com/office/powerpoint/2010/main" val="298535770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3 imágenes con título">
    <p:spTree>
      <p:nvGrpSpPr>
        <p:cNvPr id="1" name=""/>
        <p:cNvGrpSpPr/>
        <p:nvPr/>
      </p:nvGrpSpPr>
      <p:grpSpPr>
        <a:xfrm>
          <a:off x="0" y="0"/>
          <a:ext cx="0" cy="0"/>
          <a:chOff x="0" y="0"/>
          <a:chExt cx="0" cy="0"/>
        </a:xfrm>
      </p:grpSpPr>
      <p:sp>
        <p:nvSpPr>
          <p:cNvPr id="8" name="Rectangle 7"/>
          <p:cNvSpPr/>
          <p:nvPr/>
        </p:nvSpPr>
        <p:spPr>
          <a:xfrm>
            <a:off x="4028019" y="4801578"/>
            <a:ext cx="7782983"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378886" y="6263392"/>
            <a:ext cx="11435164"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grpSp>
      <p:sp>
        <p:nvSpPr>
          <p:cNvPr id="2" name="Title 1"/>
          <p:cNvSpPr>
            <a:spLocks noGrp="1"/>
          </p:cNvSpPr>
          <p:nvPr>
            <p:ph type="title"/>
          </p:nvPr>
        </p:nvSpPr>
        <p:spPr>
          <a:xfrm>
            <a:off x="4042215" y="4800600"/>
            <a:ext cx="7588868"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es-ES_tradnl"/>
              <a:t>Clic para editar título</a:t>
            </a:r>
            <a:endParaRPr/>
          </a:p>
        </p:txBody>
      </p:sp>
      <p:sp>
        <p:nvSpPr>
          <p:cNvPr id="3" name="Picture Placeholder 2"/>
          <p:cNvSpPr>
            <a:spLocks noGrp="1"/>
          </p:cNvSpPr>
          <p:nvPr>
            <p:ph type="pic" idx="1"/>
          </p:nvPr>
        </p:nvSpPr>
        <p:spPr>
          <a:xfrm>
            <a:off x="4028019" y="457199"/>
            <a:ext cx="7778496" cy="4352544"/>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a:t>Arrastre la imagen al marcador de posición o haga clic en el icono para agregar</a:t>
            </a:r>
            <a:endParaRPr/>
          </a:p>
        </p:txBody>
      </p:sp>
      <p:sp>
        <p:nvSpPr>
          <p:cNvPr id="4" name="Text Placeholder 3"/>
          <p:cNvSpPr>
            <a:spLocks noGrp="1"/>
          </p:cNvSpPr>
          <p:nvPr>
            <p:ph type="body" sz="half" idx="2"/>
          </p:nvPr>
        </p:nvSpPr>
        <p:spPr>
          <a:xfrm>
            <a:off x="4093076" y="5367338"/>
            <a:ext cx="7538009"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Date Placeholder 4"/>
          <p:cNvSpPr>
            <a:spLocks noGrp="1"/>
          </p:cNvSpPr>
          <p:nvPr>
            <p:ph type="dt" sz="half" idx="10"/>
          </p:nvPr>
        </p:nvSpPr>
        <p:spPr/>
        <p:txBody>
          <a:bodyPr/>
          <a:lstStyle/>
          <a:p>
            <a:fld id="{4251665B-C24A-4702-B522-6A4334602E03}" type="datetimeFigureOut">
              <a:rPr lang="en-US" smtClean="0"/>
              <a:t>8/5/2016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1075279" y="167347"/>
            <a:ext cx="840828" cy="359760"/>
          </a:xfrm>
          <a:prstGeom prst="rect">
            <a:avLst/>
          </a:prstGeom>
        </p:spPr>
        <p:txBody>
          <a:bodyPr/>
          <a:lstStyle/>
          <a:p>
            <a:fld id="{5FD889E0-CAB2-4699-909D-B9A88D47ACBE}" type="slidenum">
              <a:rPr lang="en-US" smtClean="0"/>
              <a:t>‹Nº›</a:t>
            </a:fld>
            <a:endParaRPr lang="en-US"/>
          </a:p>
        </p:txBody>
      </p:sp>
      <p:sp>
        <p:nvSpPr>
          <p:cNvPr id="13" name="Picture Placeholder 2"/>
          <p:cNvSpPr>
            <a:spLocks noGrp="1"/>
          </p:cNvSpPr>
          <p:nvPr>
            <p:ph type="pic" idx="13"/>
          </p:nvPr>
        </p:nvSpPr>
        <p:spPr>
          <a:xfrm>
            <a:off x="378887" y="457200"/>
            <a:ext cx="3649133" cy="290779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a:t>Arrastre la imagen al marcador de posición o haga clic en el icono para agregar</a:t>
            </a:r>
            <a:endParaRPr/>
          </a:p>
        </p:txBody>
      </p:sp>
      <p:sp>
        <p:nvSpPr>
          <p:cNvPr id="14" name="Picture Placeholder 2"/>
          <p:cNvSpPr>
            <a:spLocks noGrp="1"/>
          </p:cNvSpPr>
          <p:nvPr>
            <p:ph type="pic" idx="14"/>
          </p:nvPr>
        </p:nvSpPr>
        <p:spPr>
          <a:xfrm>
            <a:off x="378887" y="3364992"/>
            <a:ext cx="3649133" cy="2898648"/>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a:t>Arrastre la imagen al marcador de posición o haga clic en el icono para agregar</a:t>
            </a:r>
            <a:endParaRPr/>
          </a:p>
        </p:txBody>
      </p:sp>
    </p:spTree>
    <p:extLst>
      <p:ext uri="{BB962C8B-B14F-4D97-AF65-F5344CB8AC3E}">
        <p14:creationId xmlns:p14="http://schemas.microsoft.com/office/powerpoint/2010/main" val="161466437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7" name="Rectangle 6"/>
          <p:cNvSpPr/>
          <p:nvPr/>
        </p:nvSpPr>
        <p:spPr>
          <a:xfrm>
            <a:off x="378886" y="455775"/>
            <a:ext cx="11432116"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grpSp>
        <p:nvGrpSpPr>
          <p:cNvPr id="8" name="Group 7"/>
          <p:cNvGrpSpPr/>
          <p:nvPr/>
        </p:nvGrpSpPr>
        <p:grpSpPr>
          <a:xfrm>
            <a:off x="378886" y="1577850"/>
            <a:ext cx="11435164"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grpSp>
      <p:sp>
        <p:nvSpPr>
          <p:cNvPr id="2" name="Title 1"/>
          <p:cNvSpPr>
            <a:spLocks noGrp="1"/>
          </p:cNvSpPr>
          <p:nvPr>
            <p:ph type="title"/>
          </p:nvPr>
        </p:nvSpPr>
        <p:spPr/>
        <p:txBody>
          <a:bodyPr/>
          <a:lstStyle/>
          <a:p>
            <a:r>
              <a:rPr lang="es-ES_tradnl"/>
              <a:t>Clic para editar título</a:t>
            </a:r>
            <a:endParaRPr/>
          </a:p>
        </p:txBody>
      </p:sp>
      <p:sp>
        <p:nvSpPr>
          <p:cNvPr id="3" name="Vertical Text Placeholder 2"/>
          <p:cNvSpPr>
            <a:spLocks noGrp="1"/>
          </p:cNvSpPr>
          <p:nvPr>
            <p:ph type="body" orient="vert" idx="1"/>
          </p:nvPr>
        </p:nvSpPr>
        <p:spPr>
          <a:xfrm>
            <a:off x="378886" y="2133600"/>
            <a:ext cx="11432116" cy="4013200"/>
          </a:xfrm>
        </p:spPr>
        <p:txBody>
          <a:bodyPr vert="eaVert"/>
          <a:lstStyle>
            <a:lvl5pPr>
              <a:defRPr/>
            </a:lvl5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Date Placeholder 3"/>
          <p:cNvSpPr>
            <a:spLocks noGrp="1"/>
          </p:cNvSpPr>
          <p:nvPr>
            <p:ph type="dt" sz="half" idx="10"/>
          </p:nvPr>
        </p:nvSpPr>
        <p:spPr/>
        <p:txBody>
          <a:bodyPr/>
          <a:lstStyle/>
          <a:p>
            <a:fld id="{4251665B-C24A-4702-B522-6A4334602E03}" type="datetimeFigureOut">
              <a:rPr lang="en-US" smtClean="0"/>
              <a:t>8/5/2016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1075279" y="167347"/>
            <a:ext cx="840828" cy="359760"/>
          </a:xfrm>
          <a:prstGeom prst="rect">
            <a:avLst/>
          </a:prstGeom>
        </p:spPr>
        <p:txBody>
          <a:bodyPr/>
          <a:lstStyle/>
          <a:p>
            <a:fld id="{5FD889E0-CAB2-4699-909D-B9A88D47ACBE}" type="slidenum">
              <a:rPr lang="en-US" smtClean="0"/>
              <a:t>‹Nº›</a:t>
            </a:fld>
            <a:endParaRPr lang="en-US"/>
          </a:p>
        </p:txBody>
      </p:sp>
    </p:spTree>
    <p:extLst>
      <p:ext uri="{BB962C8B-B14F-4D97-AF65-F5344CB8AC3E}">
        <p14:creationId xmlns:p14="http://schemas.microsoft.com/office/powerpoint/2010/main" val="28123924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rot="5400000">
            <a:off x="8074281" y="2668545"/>
            <a:ext cx="5934615" cy="1511932"/>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2" name="Vertical Title 1"/>
          <p:cNvSpPr>
            <a:spLocks noGrp="1"/>
          </p:cNvSpPr>
          <p:nvPr>
            <p:ph type="title" orient="vert"/>
          </p:nvPr>
        </p:nvSpPr>
        <p:spPr>
          <a:xfrm>
            <a:off x="10260165" y="473078"/>
            <a:ext cx="1292352" cy="5921375"/>
          </a:xfrm>
        </p:spPr>
        <p:txBody>
          <a:bodyPr vert="eaVert"/>
          <a:lstStyle>
            <a:lvl1pPr algn="l">
              <a:defRPr sz="3400"/>
            </a:lvl1pPr>
          </a:lstStyle>
          <a:p>
            <a:r>
              <a:rPr lang="es-ES_tradnl"/>
              <a:t>Clic para editar título</a:t>
            </a:r>
            <a:endParaRPr/>
          </a:p>
        </p:txBody>
      </p:sp>
      <p:sp>
        <p:nvSpPr>
          <p:cNvPr id="3" name="Vertical Text Placeholder 2"/>
          <p:cNvSpPr>
            <a:spLocks noGrp="1"/>
          </p:cNvSpPr>
          <p:nvPr>
            <p:ph type="body" orient="vert" idx="1"/>
          </p:nvPr>
        </p:nvSpPr>
        <p:spPr>
          <a:xfrm>
            <a:off x="378886" y="457200"/>
            <a:ext cx="8663516" cy="5937250"/>
          </a:xfrm>
        </p:spPr>
        <p:txBody>
          <a:bodyPr vert="eaVert"/>
          <a:lstStyle>
            <a:lvl5pPr algn="l">
              <a:defRPr/>
            </a:lvl5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Date Placeholder 3"/>
          <p:cNvSpPr>
            <a:spLocks noGrp="1"/>
          </p:cNvSpPr>
          <p:nvPr>
            <p:ph type="dt" sz="half" idx="10"/>
          </p:nvPr>
        </p:nvSpPr>
        <p:spPr/>
        <p:txBody>
          <a:bodyPr/>
          <a:lstStyle/>
          <a:p>
            <a:fld id="{4251665B-C24A-4702-B522-6A4334602E03}" type="datetimeFigureOut">
              <a:rPr lang="en-US" smtClean="0"/>
              <a:t>8/5/2016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1075279" y="167347"/>
            <a:ext cx="840828" cy="359760"/>
          </a:xfrm>
          <a:prstGeom prst="rect">
            <a:avLst/>
          </a:prstGeom>
        </p:spPr>
        <p:txBody>
          <a:bodyPr/>
          <a:lstStyle/>
          <a:p>
            <a:fld id="{5FD889E0-CAB2-4699-909D-B9A88D47ACBE}" type="slidenum">
              <a:rPr lang="en-US" smtClean="0"/>
              <a:t>‹Nº›</a:t>
            </a:fld>
            <a:endParaRPr lang="en-US"/>
          </a:p>
        </p:txBody>
      </p:sp>
      <p:grpSp>
        <p:nvGrpSpPr>
          <p:cNvPr id="8" name="Group 7"/>
          <p:cNvGrpSpPr/>
          <p:nvPr/>
        </p:nvGrpSpPr>
        <p:grpSpPr>
          <a:xfrm rot="5400000">
            <a:off x="7200708" y="3332824"/>
            <a:ext cx="5934456" cy="183215"/>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grpSp>
    </p:spTree>
    <p:extLst>
      <p:ext uri="{BB962C8B-B14F-4D97-AF65-F5344CB8AC3E}">
        <p14:creationId xmlns:p14="http://schemas.microsoft.com/office/powerpoint/2010/main" val="2942759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7"/>
            <a:ext cx="10515600" cy="1325563"/>
          </a:xfrm>
        </p:spPr>
        <p:txBody>
          <a:bodyPr/>
          <a:lstStyle/>
          <a:p>
            <a:r>
              <a:rPr lang="es-ES"/>
              <a:t>Haga clic para modificar el estilo de título del patrón</a:t>
            </a:r>
            <a:endParaRPr lang="es-CL"/>
          </a:p>
        </p:txBody>
      </p:sp>
      <p:sp>
        <p:nvSpPr>
          <p:cNvPr id="3" name="Marcador de texto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Marcador de contenido 3"/>
          <p:cNvSpPr>
            <a:spLocks noGrp="1"/>
          </p:cNvSpPr>
          <p:nvPr>
            <p:ph sz="half" idx="2"/>
          </p:nvPr>
        </p:nvSpPr>
        <p:spPr>
          <a:xfrm>
            <a:off x="839789" y="2505075"/>
            <a:ext cx="5157787"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Marcador de texto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Marcador de contenido 5"/>
          <p:cNvSpPr>
            <a:spLocks noGrp="1"/>
          </p:cNvSpPr>
          <p:nvPr>
            <p:ph sz="quarter" idx="4"/>
          </p:nvPr>
        </p:nvSpPr>
        <p:spPr>
          <a:xfrm>
            <a:off x="6172201" y="2505075"/>
            <a:ext cx="5183188"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7" name="Marcador de fecha 6"/>
          <p:cNvSpPr>
            <a:spLocks noGrp="1"/>
          </p:cNvSpPr>
          <p:nvPr>
            <p:ph type="dt" sz="half" idx="10"/>
          </p:nvPr>
        </p:nvSpPr>
        <p:spPr/>
        <p:txBody>
          <a:bodyPr/>
          <a:lstStyle/>
          <a:p>
            <a:fld id="{30FC3472-9508-4D37-8901-B9813FC328C1}" type="datetimeFigureOut">
              <a:rPr lang="es-CL" smtClean="0"/>
              <a:t>05-08-2016</a:t>
            </a:fld>
            <a:endParaRPr lang="es-CL"/>
          </a:p>
        </p:txBody>
      </p:sp>
      <p:sp>
        <p:nvSpPr>
          <p:cNvPr id="8" name="Marcador de pie de página 7"/>
          <p:cNvSpPr>
            <a:spLocks noGrp="1"/>
          </p:cNvSpPr>
          <p:nvPr>
            <p:ph type="ftr" sz="quarter" idx="11"/>
          </p:nvPr>
        </p:nvSpPr>
        <p:spPr/>
        <p:txBody>
          <a:bodyPr/>
          <a:lstStyle/>
          <a:p>
            <a:endParaRPr lang="es-CL"/>
          </a:p>
        </p:txBody>
      </p:sp>
      <p:sp>
        <p:nvSpPr>
          <p:cNvPr id="9" name="Marcador de número de diapositiva 8"/>
          <p:cNvSpPr>
            <a:spLocks noGrp="1"/>
          </p:cNvSpPr>
          <p:nvPr>
            <p:ph type="sldNum" sz="quarter" idx="12"/>
          </p:nvPr>
        </p:nvSpPr>
        <p:spPr/>
        <p:txBody>
          <a:bodyPr/>
          <a:lstStyle/>
          <a:p>
            <a:fld id="{600B262C-9FD2-46BF-8C11-95F89361F32F}" type="slidenum">
              <a:rPr lang="es-CL" smtClean="0"/>
              <a:t>‹Nº›</a:t>
            </a:fld>
            <a:endParaRPr lang="es-CL"/>
          </a:p>
        </p:txBody>
      </p:sp>
    </p:spTree>
    <p:extLst>
      <p:ext uri="{BB962C8B-B14F-4D97-AF65-F5344CB8AC3E}">
        <p14:creationId xmlns:p14="http://schemas.microsoft.com/office/powerpoint/2010/main" val="33660712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L"/>
          </a:p>
        </p:txBody>
      </p:sp>
      <p:sp>
        <p:nvSpPr>
          <p:cNvPr id="3" name="Marcador de fecha 2"/>
          <p:cNvSpPr>
            <a:spLocks noGrp="1"/>
          </p:cNvSpPr>
          <p:nvPr>
            <p:ph type="dt" sz="half" idx="10"/>
          </p:nvPr>
        </p:nvSpPr>
        <p:spPr/>
        <p:txBody>
          <a:bodyPr/>
          <a:lstStyle/>
          <a:p>
            <a:fld id="{30FC3472-9508-4D37-8901-B9813FC328C1}" type="datetimeFigureOut">
              <a:rPr lang="es-CL" smtClean="0"/>
              <a:t>05-08-2016</a:t>
            </a:fld>
            <a:endParaRPr lang="es-CL"/>
          </a:p>
        </p:txBody>
      </p:sp>
      <p:sp>
        <p:nvSpPr>
          <p:cNvPr id="4" name="Marcador de pie de página 3"/>
          <p:cNvSpPr>
            <a:spLocks noGrp="1"/>
          </p:cNvSpPr>
          <p:nvPr>
            <p:ph type="ftr" sz="quarter" idx="11"/>
          </p:nvPr>
        </p:nvSpPr>
        <p:spPr/>
        <p:txBody>
          <a:bodyPr/>
          <a:lstStyle/>
          <a:p>
            <a:endParaRPr lang="es-CL"/>
          </a:p>
        </p:txBody>
      </p:sp>
      <p:sp>
        <p:nvSpPr>
          <p:cNvPr id="5" name="Marcador de número de diapositiva 4"/>
          <p:cNvSpPr>
            <a:spLocks noGrp="1"/>
          </p:cNvSpPr>
          <p:nvPr>
            <p:ph type="sldNum" sz="quarter" idx="12"/>
          </p:nvPr>
        </p:nvSpPr>
        <p:spPr/>
        <p:txBody>
          <a:bodyPr/>
          <a:lstStyle/>
          <a:p>
            <a:fld id="{600B262C-9FD2-46BF-8C11-95F89361F32F}" type="slidenum">
              <a:rPr lang="es-CL" smtClean="0"/>
              <a:t>‹Nº›</a:t>
            </a:fld>
            <a:endParaRPr lang="es-CL"/>
          </a:p>
        </p:txBody>
      </p:sp>
    </p:spTree>
    <p:extLst>
      <p:ext uri="{BB962C8B-B14F-4D97-AF65-F5344CB8AC3E}">
        <p14:creationId xmlns:p14="http://schemas.microsoft.com/office/powerpoint/2010/main" val="25713693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30FC3472-9508-4D37-8901-B9813FC328C1}" type="datetimeFigureOut">
              <a:rPr lang="es-CL" smtClean="0"/>
              <a:t>05-08-2016</a:t>
            </a:fld>
            <a:endParaRPr lang="es-CL"/>
          </a:p>
        </p:txBody>
      </p:sp>
      <p:sp>
        <p:nvSpPr>
          <p:cNvPr id="3" name="Marcador de pie de página 2"/>
          <p:cNvSpPr>
            <a:spLocks noGrp="1"/>
          </p:cNvSpPr>
          <p:nvPr>
            <p:ph type="ftr" sz="quarter" idx="11"/>
          </p:nvPr>
        </p:nvSpPr>
        <p:spPr/>
        <p:txBody>
          <a:bodyPr/>
          <a:lstStyle/>
          <a:p>
            <a:endParaRPr lang="es-CL"/>
          </a:p>
        </p:txBody>
      </p:sp>
      <p:sp>
        <p:nvSpPr>
          <p:cNvPr id="4" name="Marcador de número de diapositiva 3"/>
          <p:cNvSpPr>
            <a:spLocks noGrp="1"/>
          </p:cNvSpPr>
          <p:nvPr>
            <p:ph type="sldNum" sz="quarter" idx="12"/>
          </p:nvPr>
        </p:nvSpPr>
        <p:spPr/>
        <p:txBody>
          <a:bodyPr/>
          <a:lstStyle/>
          <a:p>
            <a:fld id="{600B262C-9FD2-46BF-8C11-95F89361F32F}" type="slidenum">
              <a:rPr lang="es-CL" smtClean="0"/>
              <a:t>‹Nº›</a:t>
            </a:fld>
            <a:endParaRPr lang="es-CL"/>
          </a:p>
        </p:txBody>
      </p:sp>
    </p:spTree>
    <p:extLst>
      <p:ext uri="{BB962C8B-B14F-4D97-AF65-F5344CB8AC3E}">
        <p14:creationId xmlns:p14="http://schemas.microsoft.com/office/powerpoint/2010/main" val="13237242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L"/>
          </a:p>
        </p:txBody>
      </p:sp>
      <p:sp>
        <p:nvSpPr>
          <p:cNvPr id="3" name="Marcador de contenido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Marcador de fecha 4"/>
          <p:cNvSpPr>
            <a:spLocks noGrp="1"/>
          </p:cNvSpPr>
          <p:nvPr>
            <p:ph type="dt" sz="half" idx="10"/>
          </p:nvPr>
        </p:nvSpPr>
        <p:spPr/>
        <p:txBody>
          <a:bodyPr/>
          <a:lstStyle/>
          <a:p>
            <a:fld id="{30FC3472-9508-4D37-8901-B9813FC328C1}" type="datetimeFigureOut">
              <a:rPr lang="es-CL" smtClean="0"/>
              <a:t>05-08-2016</a:t>
            </a:fld>
            <a:endParaRPr lang="es-CL"/>
          </a:p>
        </p:txBody>
      </p:sp>
      <p:sp>
        <p:nvSpPr>
          <p:cNvPr id="6" name="Marcador de pie de página 5"/>
          <p:cNvSpPr>
            <a:spLocks noGrp="1"/>
          </p:cNvSpPr>
          <p:nvPr>
            <p:ph type="ftr" sz="quarter" idx="11"/>
          </p:nvPr>
        </p:nvSpPr>
        <p:spPr/>
        <p:txBody>
          <a:bodyPr/>
          <a:lstStyle/>
          <a:p>
            <a:endParaRPr lang="es-CL"/>
          </a:p>
        </p:txBody>
      </p:sp>
      <p:sp>
        <p:nvSpPr>
          <p:cNvPr id="7" name="Marcador de número de diapositiva 6"/>
          <p:cNvSpPr>
            <a:spLocks noGrp="1"/>
          </p:cNvSpPr>
          <p:nvPr>
            <p:ph type="sldNum" sz="quarter" idx="12"/>
          </p:nvPr>
        </p:nvSpPr>
        <p:spPr/>
        <p:txBody>
          <a:bodyPr/>
          <a:lstStyle/>
          <a:p>
            <a:fld id="{600B262C-9FD2-46BF-8C11-95F89361F32F}" type="slidenum">
              <a:rPr lang="es-CL" smtClean="0"/>
              <a:t>‹Nº›</a:t>
            </a:fld>
            <a:endParaRPr lang="es-CL"/>
          </a:p>
        </p:txBody>
      </p:sp>
    </p:spTree>
    <p:extLst>
      <p:ext uri="{BB962C8B-B14F-4D97-AF65-F5344CB8AC3E}">
        <p14:creationId xmlns:p14="http://schemas.microsoft.com/office/powerpoint/2010/main" val="2915957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L"/>
          </a:p>
        </p:txBody>
      </p:sp>
      <p:sp>
        <p:nvSpPr>
          <p:cNvPr id="3" name="Marcador de posición de imagen 2"/>
          <p:cNvSpPr>
            <a:spLocks noGrp="1"/>
          </p:cNvSpPr>
          <p:nvPr>
            <p:ph type="pic" idx="1"/>
          </p:nvPr>
        </p:nvSpPr>
        <p:spPr>
          <a:xfrm>
            <a:off x="5183188" y="987427"/>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Marcador de fecha 4"/>
          <p:cNvSpPr>
            <a:spLocks noGrp="1"/>
          </p:cNvSpPr>
          <p:nvPr>
            <p:ph type="dt" sz="half" idx="10"/>
          </p:nvPr>
        </p:nvSpPr>
        <p:spPr/>
        <p:txBody>
          <a:bodyPr/>
          <a:lstStyle/>
          <a:p>
            <a:fld id="{30FC3472-9508-4D37-8901-B9813FC328C1}" type="datetimeFigureOut">
              <a:rPr lang="es-CL" smtClean="0"/>
              <a:t>05-08-2016</a:t>
            </a:fld>
            <a:endParaRPr lang="es-CL"/>
          </a:p>
        </p:txBody>
      </p:sp>
      <p:sp>
        <p:nvSpPr>
          <p:cNvPr id="6" name="Marcador de pie de página 5"/>
          <p:cNvSpPr>
            <a:spLocks noGrp="1"/>
          </p:cNvSpPr>
          <p:nvPr>
            <p:ph type="ftr" sz="quarter" idx="11"/>
          </p:nvPr>
        </p:nvSpPr>
        <p:spPr/>
        <p:txBody>
          <a:bodyPr/>
          <a:lstStyle/>
          <a:p>
            <a:endParaRPr lang="es-CL"/>
          </a:p>
        </p:txBody>
      </p:sp>
      <p:sp>
        <p:nvSpPr>
          <p:cNvPr id="7" name="Marcador de número de diapositiva 6"/>
          <p:cNvSpPr>
            <a:spLocks noGrp="1"/>
          </p:cNvSpPr>
          <p:nvPr>
            <p:ph type="sldNum" sz="quarter" idx="12"/>
          </p:nvPr>
        </p:nvSpPr>
        <p:spPr/>
        <p:txBody>
          <a:bodyPr/>
          <a:lstStyle/>
          <a:p>
            <a:fld id="{600B262C-9FD2-46BF-8C11-95F89361F32F}" type="slidenum">
              <a:rPr lang="es-CL" smtClean="0"/>
              <a:t>‹Nº›</a:t>
            </a:fld>
            <a:endParaRPr lang="es-CL"/>
          </a:p>
        </p:txBody>
      </p:sp>
    </p:spTree>
    <p:extLst>
      <p:ext uri="{BB962C8B-B14F-4D97-AF65-F5344CB8AC3E}">
        <p14:creationId xmlns:p14="http://schemas.microsoft.com/office/powerpoint/2010/main" val="8230726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17" Type="http://schemas.openxmlformats.org/officeDocument/2006/relationships/theme" Target="../theme/theme3.xml"/><Relationship Id="rId2" Type="http://schemas.openxmlformats.org/officeDocument/2006/relationships/slideLayout" Target="../slideLayouts/slideLayout29.xml"/><Relationship Id="rId16" Type="http://schemas.openxmlformats.org/officeDocument/2006/relationships/slideLayout" Target="../slideLayouts/slideLayout43.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slideLayout" Target="../slideLayouts/slideLayout4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L"/>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FC3472-9508-4D37-8901-B9813FC328C1}" type="datetimeFigureOut">
              <a:rPr lang="es-CL" smtClean="0"/>
              <a:t>05-08-2016</a:t>
            </a:fld>
            <a:endParaRPr lang="es-CL"/>
          </a:p>
        </p:txBody>
      </p:sp>
      <p:sp>
        <p:nvSpPr>
          <p:cNvPr id="5" name="Marcador de pie de página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L"/>
          </a:p>
        </p:txBody>
      </p:sp>
      <p:sp>
        <p:nvSpPr>
          <p:cNvPr id="6" name="Marcador de número de diapositiva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0B262C-9FD2-46BF-8C11-95F89361F32F}" type="slidenum">
              <a:rPr lang="es-CL" smtClean="0"/>
              <a:t>‹Nº›</a:t>
            </a:fld>
            <a:endParaRPr lang="es-CL"/>
          </a:p>
        </p:txBody>
      </p:sp>
    </p:spTree>
    <p:extLst>
      <p:ext uri="{BB962C8B-B14F-4D97-AF65-F5344CB8AC3E}">
        <p14:creationId xmlns:p14="http://schemas.microsoft.com/office/powerpoint/2010/main" val="35059264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375339" y="2133603"/>
            <a:ext cx="9435663" cy="3992563"/>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Date Placeholder 3"/>
          <p:cNvSpPr>
            <a:spLocks noGrp="1"/>
          </p:cNvSpPr>
          <p:nvPr>
            <p:ph type="dt" sz="half" idx="2"/>
          </p:nvPr>
        </p:nvSpPr>
        <p:spPr>
          <a:xfrm>
            <a:off x="9059915" y="6437035"/>
            <a:ext cx="28448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fld id="{4251665B-C24A-4702-B522-6A4334602E03}" type="datetimeFigureOut">
              <a:rPr lang="en-US" smtClean="0"/>
              <a:t>8/5/2016</a:t>
            </a:fld>
            <a:endParaRPr lang="en-US"/>
          </a:p>
        </p:txBody>
      </p:sp>
      <p:sp>
        <p:nvSpPr>
          <p:cNvPr id="5" name="Footer Placeholder 4"/>
          <p:cNvSpPr>
            <a:spLocks noGrp="1"/>
          </p:cNvSpPr>
          <p:nvPr>
            <p:ph type="ftr" sz="quarter" idx="3"/>
          </p:nvPr>
        </p:nvSpPr>
        <p:spPr>
          <a:xfrm>
            <a:off x="266264" y="6437035"/>
            <a:ext cx="8166536"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endParaRPr lang="en-US"/>
          </a:p>
        </p:txBody>
      </p:sp>
      <p:sp>
        <p:nvSpPr>
          <p:cNvPr id="6" name="Slide Number Placeholder 5"/>
          <p:cNvSpPr>
            <a:spLocks noGrp="1"/>
          </p:cNvSpPr>
          <p:nvPr>
            <p:ph type="sldNum" sz="quarter" idx="4"/>
          </p:nvPr>
        </p:nvSpPr>
        <p:spPr>
          <a:xfrm>
            <a:off x="11075279" y="167347"/>
            <a:ext cx="840828" cy="359760"/>
          </a:xfrm>
          <a:prstGeom prst="rect">
            <a:avLst/>
          </a:prstGeom>
        </p:spPr>
        <p:txBody>
          <a:bodyPr vert="horz" lIns="91440" tIns="45720" rIns="91440" bIns="45720" rtlCol="0" anchor="ctr"/>
          <a:lstStyle>
            <a:lvl1pPr algn="r">
              <a:defRPr sz="1400" b="1">
                <a:solidFill>
                  <a:schemeClr val="tx1">
                    <a:lumMod val="85000"/>
                    <a:lumOff val="15000"/>
                  </a:schemeClr>
                </a:solidFill>
              </a:defRPr>
            </a:lvl1pPr>
          </a:lstStyle>
          <a:p>
            <a:fld id="{5FD889E0-CAB2-4699-909D-B9A88D47ACBE}" type="slidenum">
              <a:rPr lang="en-US" smtClean="0"/>
              <a:t>‹Nº›</a:t>
            </a:fld>
            <a:endParaRPr lang="en-US"/>
          </a:p>
        </p:txBody>
      </p:sp>
      <p:sp>
        <p:nvSpPr>
          <p:cNvPr id="2" name="Title Placeholder 1"/>
          <p:cNvSpPr>
            <a:spLocks noGrp="1"/>
          </p:cNvSpPr>
          <p:nvPr>
            <p:ph type="title"/>
          </p:nvPr>
        </p:nvSpPr>
        <p:spPr>
          <a:xfrm>
            <a:off x="378886" y="630382"/>
            <a:ext cx="11432116" cy="967840"/>
          </a:xfrm>
          <a:prstGeom prst="rect">
            <a:avLst/>
          </a:prstGeom>
          <a:solidFill>
            <a:schemeClr val="tx1">
              <a:lumMod val="85000"/>
              <a:lumOff val="15000"/>
              <a:alpha val="70000"/>
            </a:schemeClr>
          </a:solidFill>
        </p:spPr>
        <p:txBody>
          <a:bodyPr vert="horz" lIns="91440" tIns="45720" rIns="91440" bIns="45720" rtlCol="0" anchor="ctr">
            <a:normAutofit/>
          </a:bodyPr>
          <a:lstStyle/>
          <a:p>
            <a:r>
              <a:rPr lang="es-ES_tradnl"/>
              <a:t>Clic para editar título</a:t>
            </a:r>
            <a:endParaRPr/>
          </a:p>
        </p:txBody>
      </p:sp>
    </p:spTree>
    <p:extLst>
      <p:ext uri="{BB962C8B-B14F-4D97-AF65-F5344CB8AC3E}">
        <p14:creationId xmlns:p14="http://schemas.microsoft.com/office/powerpoint/2010/main" val="33310709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r" defTabSz="914400" rtl="0" eaLnBrk="1" latinLnBrk="0" hangingPunct="1">
        <a:spcBef>
          <a:spcPct val="0"/>
        </a:spcBef>
        <a:buNone/>
        <a:defRPr sz="4200" kern="1200">
          <a:solidFill>
            <a:schemeClr val="bg1"/>
          </a:solidFill>
          <a:latin typeface="+mj-lt"/>
          <a:ea typeface="+mj-ea"/>
          <a:cs typeface="+mj-cs"/>
        </a:defRPr>
      </a:lvl1pPr>
    </p:titleStyle>
    <p:bodyStyle>
      <a:lvl1pPr marL="454025" indent="-454025" algn="l" defTabSz="914400" rtl="0" eaLnBrk="1" latinLnBrk="0" hangingPunct="1">
        <a:spcBef>
          <a:spcPts val="2000"/>
        </a:spcBef>
        <a:buClr>
          <a:schemeClr val="bg1">
            <a:lumMod val="65000"/>
          </a:schemeClr>
        </a:buClr>
        <a:buSzPct val="90000"/>
        <a:buFont typeface="Wingdings" pitchFamily="2" charset="2"/>
        <a:buChar char=""/>
        <a:defRPr sz="2400" kern="1200">
          <a:solidFill>
            <a:schemeClr val="tx1">
              <a:lumMod val="85000"/>
              <a:lumOff val="15000"/>
            </a:schemeClr>
          </a:solidFill>
          <a:latin typeface="+mn-lt"/>
          <a:ea typeface="+mn-ea"/>
          <a:cs typeface="+mn-cs"/>
        </a:defRPr>
      </a:lvl1pPr>
      <a:lvl2pPr marL="914400" indent="-457200" algn="l" defTabSz="914400" rtl="0" eaLnBrk="1" latinLnBrk="0" hangingPunct="1">
        <a:spcBef>
          <a:spcPts val="600"/>
        </a:spcBef>
        <a:buClr>
          <a:schemeClr val="tx1">
            <a:lumMod val="75000"/>
            <a:lumOff val="25000"/>
          </a:schemeClr>
        </a:buClr>
        <a:buSzPct val="90000"/>
        <a:buFont typeface="Wingdings" pitchFamily="2" charset="2"/>
        <a:buChar char=""/>
        <a:defRPr sz="2200" kern="1200">
          <a:solidFill>
            <a:schemeClr val="tx1">
              <a:lumMod val="85000"/>
              <a:lumOff val="15000"/>
            </a:schemeClr>
          </a:solidFill>
          <a:latin typeface="+mn-lt"/>
          <a:ea typeface="+mn-ea"/>
          <a:cs typeface="+mn-cs"/>
        </a:defRPr>
      </a:lvl2pPr>
      <a:lvl3pPr marL="1260475" indent="-346075" algn="l" defTabSz="914400" rtl="0" eaLnBrk="1" latinLnBrk="0" hangingPunct="1">
        <a:spcBef>
          <a:spcPts val="600"/>
        </a:spcBef>
        <a:buClr>
          <a:schemeClr val="bg1">
            <a:lumMod val="65000"/>
          </a:schemeClr>
        </a:buClr>
        <a:buSzPct val="90000"/>
        <a:buFont typeface="Wingdings" pitchFamily="2" charset="2"/>
        <a:buChar char=""/>
        <a:defRPr sz="2000" kern="1200">
          <a:solidFill>
            <a:schemeClr val="tx1">
              <a:lumMod val="85000"/>
              <a:lumOff val="15000"/>
            </a:schemeClr>
          </a:solidFill>
          <a:latin typeface="+mn-lt"/>
          <a:ea typeface="+mn-ea"/>
          <a:cs typeface="+mn-cs"/>
        </a:defRPr>
      </a:lvl3pPr>
      <a:lvl4pPr marL="1600200" indent="-339725" algn="l" defTabSz="914400" rtl="0" eaLnBrk="1" latinLnBrk="0" hangingPunct="1">
        <a:spcBef>
          <a:spcPts val="600"/>
        </a:spcBef>
        <a:buClr>
          <a:schemeClr val="tx1">
            <a:lumMod val="75000"/>
            <a:lumOff val="25000"/>
          </a:schemeClr>
        </a:buClr>
        <a:buSzPct val="90000"/>
        <a:buFont typeface="Wingdings" pitchFamily="2" charset="2"/>
        <a:buChar char=""/>
        <a:defRPr sz="1800" kern="1200">
          <a:solidFill>
            <a:schemeClr val="tx1">
              <a:lumMod val="85000"/>
              <a:lumOff val="15000"/>
            </a:schemeClr>
          </a:solidFill>
          <a:latin typeface="+mn-lt"/>
          <a:ea typeface="+mn-ea"/>
          <a:cs typeface="+mn-cs"/>
        </a:defRPr>
      </a:lvl4pPr>
      <a:lvl5pPr marL="1939925" indent="-331788" algn="l" defTabSz="914400" rtl="0" eaLnBrk="1" latinLnBrk="0" hangingPunct="1">
        <a:spcBef>
          <a:spcPts val="600"/>
        </a:spcBef>
        <a:buClr>
          <a:schemeClr val="bg1">
            <a:lumMod val="65000"/>
          </a:schemeClr>
        </a:buClr>
        <a:buSzPct val="90000"/>
        <a:buFont typeface="Wingdings" pitchFamily="2" charset="2"/>
        <a:buChar char=""/>
        <a:defRPr sz="1800" kern="1200">
          <a:solidFill>
            <a:schemeClr val="tx1">
              <a:lumMod val="85000"/>
              <a:lumOff val="15000"/>
            </a:schemeClr>
          </a:solidFill>
          <a:latin typeface="+mn-lt"/>
          <a:ea typeface="+mn-ea"/>
          <a:cs typeface="+mn-cs"/>
        </a:defRPr>
      </a:lvl5pPr>
      <a:lvl6pPr marL="229076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6pPr>
      <a:lvl7pPr marL="2625725"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7pPr>
      <a:lvl8pPr marL="297021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8pPr>
      <a:lvl9pPr marL="3313113"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a:solidFill>
            <a:schemeClr val="tx1">
              <a:lumMod val="85000"/>
              <a:lumOff val="1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88276" y="1084218"/>
            <a:ext cx="10922725" cy="5041946"/>
          </a:xfrm>
          <a:prstGeom prst="rect">
            <a:avLst/>
          </a:prstGeom>
        </p:spPr>
        <p:txBody>
          <a:bodyPr vert="horz" lIns="91440" tIns="45720" rIns="91440" bIns="45720" rtlCol="0">
            <a:normAutofit/>
          </a:bodyPr>
          <a:lstStyle/>
          <a:p>
            <a:pPr lvl="0"/>
            <a:r>
              <a:rPr lang="es-ES_tradnl" dirty="0"/>
              <a:t>Haga clic para modificar el estilo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dirty="0"/>
          </a:p>
        </p:txBody>
      </p:sp>
      <p:sp>
        <p:nvSpPr>
          <p:cNvPr id="4" name="Date Placeholder 3"/>
          <p:cNvSpPr>
            <a:spLocks noGrp="1"/>
          </p:cNvSpPr>
          <p:nvPr>
            <p:ph type="dt" sz="half" idx="2"/>
          </p:nvPr>
        </p:nvSpPr>
        <p:spPr>
          <a:xfrm>
            <a:off x="9059915" y="6437035"/>
            <a:ext cx="28448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fld id="{4251665B-C24A-4702-B522-6A4334602E03}" type="datetimeFigureOut">
              <a:rPr lang="en-US" smtClean="0"/>
              <a:t>8/5/2016</a:t>
            </a:fld>
            <a:endParaRPr lang="en-US"/>
          </a:p>
        </p:txBody>
      </p:sp>
      <p:sp>
        <p:nvSpPr>
          <p:cNvPr id="5" name="Footer Placeholder 4"/>
          <p:cNvSpPr>
            <a:spLocks noGrp="1"/>
          </p:cNvSpPr>
          <p:nvPr>
            <p:ph type="ftr" sz="quarter" idx="3"/>
          </p:nvPr>
        </p:nvSpPr>
        <p:spPr>
          <a:xfrm>
            <a:off x="266264" y="6437035"/>
            <a:ext cx="8166536"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endParaRPr lang="en-US"/>
          </a:p>
        </p:txBody>
      </p:sp>
      <p:sp>
        <p:nvSpPr>
          <p:cNvPr id="2" name="Title Placeholder 1"/>
          <p:cNvSpPr>
            <a:spLocks noGrp="1"/>
          </p:cNvSpPr>
          <p:nvPr>
            <p:ph type="title"/>
          </p:nvPr>
        </p:nvSpPr>
        <p:spPr>
          <a:xfrm>
            <a:off x="378886" y="173182"/>
            <a:ext cx="11432116" cy="623652"/>
          </a:xfrm>
          <a:prstGeom prst="rect">
            <a:avLst/>
          </a:prstGeom>
          <a:solidFill>
            <a:schemeClr val="tx1">
              <a:lumMod val="85000"/>
              <a:lumOff val="15000"/>
              <a:alpha val="70000"/>
            </a:schemeClr>
          </a:solidFill>
        </p:spPr>
        <p:txBody>
          <a:bodyPr vert="horz" lIns="91440" tIns="45720" rIns="91440" bIns="45720" rtlCol="0" anchor="ctr">
            <a:normAutofit/>
          </a:bodyPr>
          <a:lstStyle/>
          <a:p>
            <a:r>
              <a:rPr lang="es-ES_tradnl"/>
              <a:t>Clic para editar título</a:t>
            </a:r>
            <a:endParaRPr/>
          </a:p>
        </p:txBody>
      </p:sp>
    </p:spTree>
    <p:extLst>
      <p:ext uri="{BB962C8B-B14F-4D97-AF65-F5344CB8AC3E}">
        <p14:creationId xmlns:p14="http://schemas.microsoft.com/office/powerpoint/2010/main" val="2737899032"/>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r" defTabSz="914400" rtl="0" eaLnBrk="1" latinLnBrk="0" hangingPunct="1">
        <a:spcBef>
          <a:spcPct val="0"/>
        </a:spcBef>
        <a:buNone/>
        <a:defRPr sz="3600" kern="1200">
          <a:solidFill>
            <a:schemeClr val="bg1"/>
          </a:solidFill>
          <a:latin typeface="+mj-lt"/>
          <a:ea typeface="+mj-ea"/>
          <a:cs typeface="+mj-cs"/>
        </a:defRPr>
      </a:lvl1pPr>
    </p:titleStyle>
    <p:bodyStyle>
      <a:lvl1pPr marL="454025" indent="-454025" algn="l" defTabSz="914400" rtl="0" eaLnBrk="1" latinLnBrk="0" hangingPunct="1">
        <a:spcBef>
          <a:spcPts val="2000"/>
        </a:spcBef>
        <a:buClr>
          <a:schemeClr val="bg1">
            <a:lumMod val="65000"/>
          </a:schemeClr>
        </a:buClr>
        <a:buSzPct val="90000"/>
        <a:buFont typeface="Wingdings" pitchFamily="2" charset="2"/>
        <a:buChar char=""/>
        <a:defRPr sz="2400" kern="1200">
          <a:solidFill>
            <a:schemeClr val="tx1">
              <a:lumMod val="85000"/>
              <a:lumOff val="15000"/>
            </a:schemeClr>
          </a:solidFill>
          <a:latin typeface="+mn-lt"/>
          <a:ea typeface="+mn-ea"/>
          <a:cs typeface="+mn-cs"/>
        </a:defRPr>
      </a:lvl1pPr>
      <a:lvl2pPr marL="914400" indent="-457200" algn="l" defTabSz="914400" rtl="0" eaLnBrk="1" latinLnBrk="0" hangingPunct="1">
        <a:spcBef>
          <a:spcPts val="600"/>
        </a:spcBef>
        <a:buClr>
          <a:schemeClr val="tx1">
            <a:lumMod val="75000"/>
            <a:lumOff val="25000"/>
          </a:schemeClr>
        </a:buClr>
        <a:buSzPct val="90000"/>
        <a:buFont typeface="Wingdings" pitchFamily="2" charset="2"/>
        <a:buChar char=""/>
        <a:defRPr sz="2200" kern="1200">
          <a:solidFill>
            <a:schemeClr val="tx1">
              <a:lumMod val="85000"/>
              <a:lumOff val="15000"/>
            </a:schemeClr>
          </a:solidFill>
          <a:latin typeface="+mn-lt"/>
          <a:ea typeface="+mn-ea"/>
          <a:cs typeface="+mn-cs"/>
        </a:defRPr>
      </a:lvl2pPr>
      <a:lvl3pPr marL="1260475" indent="-346075" algn="l" defTabSz="914400" rtl="0" eaLnBrk="1" latinLnBrk="0" hangingPunct="1">
        <a:spcBef>
          <a:spcPts val="600"/>
        </a:spcBef>
        <a:buClr>
          <a:schemeClr val="bg1">
            <a:lumMod val="65000"/>
          </a:schemeClr>
        </a:buClr>
        <a:buSzPct val="90000"/>
        <a:buFont typeface="Wingdings" pitchFamily="2" charset="2"/>
        <a:buChar char=""/>
        <a:defRPr sz="2000" kern="1200">
          <a:solidFill>
            <a:schemeClr val="tx1">
              <a:lumMod val="85000"/>
              <a:lumOff val="15000"/>
            </a:schemeClr>
          </a:solidFill>
          <a:latin typeface="+mn-lt"/>
          <a:ea typeface="+mn-ea"/>
          <a:cs typeface="+mn-cs"/>
        </a:defRPr>
      </a:lvl3pPr>
      <a:lvl4pPr marL="1600200" indent="-339725" algn="l" defTabSz="914400" rtl="0" eaLnBrk="1" latinLnBrk="0" hangingPunct="1">
        <a:spcBef>
          <a:spcPts val="600"/>
        </a:spcBef>
        <a:buClr>
          <a:schemeClr val="tx1">
            <a:lumMod val="75000"/>
            <a:lumOff val="25000"/>
          </a:schemeClr>
        </a:buClr>
        <a:buSzPct val="90000"/>
        <a:buFont typeface="Wingdings" pitchFamily="2" charset="2"/>
        <a:buChar char=""/>
        <a:defRPr sz="1800" kern="1200">
          <a:solidFill>
            <a:schemeClr val="tx1">
              <a:lumMod val="85000"/>
              <a:lumOff val="15000"/>
            </a:schemeClr>
          </a:solidFill>
          <a:latin typeface="+mn-lt"/>
          <a:ea typeface="+mn-ea"/>
          <a:cs typeface="+mn-cs"/>
        </a:defRPr>
      </a:lvl4pPr>
      <a:lvl5pPr marL="1939925" indent="-331788" algn="l" defTabSz="914400" rtl="0" eaLnBrk="1" latinLnBrk="0" hangingPunct="1">
        <a:spcBef>
          <a:spcPts val="600"/>
        </a:spcBef>
        <a:buClr>
          <a:schemeClr val="bg1">
            <a:lumMod val="65000"/>
          </a:schemeClr>
        </a:buClr>
        <a:buSzPct val="90000"/>
        <a:buFont typeface="Wingdings" pitchFamily="2" charset="2"/>
        <a:buChar char=""/>
        <a:defRPr sz="1800" kern="1200">
          <a:solidFill>
            <a:schemeClr val="tx1">
              <a:lumMod val="85000"/>
              <a:lumOff val="15000"/>
            </a:schemeClr>
          </a:solidFill>
          <a:latin typeface="+mn-lt"/>
          <a:ea typeface="+mn-ea"/>
          <a:cs typeface="+mn-cs"/>
        </a:defRPr>
      </a:lvl5pPr>
      <a:lvl6pPr marL="229076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6pPr>
      <a:lvl7pPr marL="2625725"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7pPr>
      <a:lvl8pPr marL="297021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8pPr>
      <a:lvl9pPr marL="3313113"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a:solidFill>
            <a:schemeClr val="tx1">
              <a:lumMod val="85000"/>
              <a:lumOff val="1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oleObject" Target="../embeddings/oleObject1.bin"/><Relationship Id="rId7" Type="http://schemas.openxmlformats.org/officeDocument/2006/relationships/image" Target="../media/image3.png"/><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package" Target="../embeddings/Documento_de_Microsoft_Word1.docx"/></Relationships>
</file>

<file path=ppt/slides/_rels/slide10.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8.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3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0.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45.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to 3"/>
          <p:cNvGraphicFramePr>
            <a:graphicFrameLocks noChangeAspect="1"/>
          </p:cNvGraphicFramePr>
          <p:nvPr>
            <p:extLst/>
          </p:nvPr>
        </p:nvGraphicFramePr>
        <p:xfrm>
          <a:off x="3263900" y="4598177"/>
          <a:ext cx="5664200" cy="1587500"/>
        </p:xfrm>
        <a:graphic>
          <a:graphicData uri="http://schemas.openxmlformats.org/presentationml/2006/ole">
            <mc:AlternateContent xmlns:mc="http://schemas.openxmlformats.org/markup-compatibility/2006">
              <mc:Choice xmlns:v="urn:schemas-microsoft-com:vml" Requires="v">
                <p:oleObj spid="_x0000_s2220" name="Documento" r:id="rId4" imgW="5664200" imgH="1587500" progId="Word.Document.12">
                  <p:embed/>
                </p:oleObj>
              </mc:Choice>
              <mc:Fallback>
                <p:oleObj name="Documento" r:id="rId4" imgW="5664200" imgH="1587500" progId="Word.Document.12">
                  <p:embed/>
                  <p:pic>
                    <p:nvPicPr>
                      <p:cNvPr id="4" name="Objeto 3"/>
                      <p:cNvPicPr/>
                      <p:nvPr/>
                    </p:nvPicPr>
                    <p:blipFill>
                      <a:blip r:embed="rId5"/>
                      <a:stretch>
                        <a:fillRect/>
                      </a:stretch>
                    </p:blipFill>
                    <p:spPr>
                      <a:xfrm>
                        <a:off x="3263900" y="4598177"/>
                        <a:ext cx="5664200" cy="1587500"/>
                      </a:xfrm>
                      <a:prstGeom prst="rect">
                        <a:avLst/>
                      </a:prstGeom>
                    </p:spPr>
                  </p:pic>
                </p:oleObj>
              </mc:Fallback>
            </mc:AlternateContent>
          </a:graphicData>
        </a:graphic>
      </p:graphicFrame>
      <p:sp>
        <p:nvSpPr>
          <p:cNvPr id="2" name="Título 1"/>
          <p:cNvSpPr>
            <a:spLocks noGrp="1"/>
          </p:cNvSpPr>
          <p:nvPr>
            <p:ph type="ctrTitle"/>
          </p:nvPr>
        </p:nvSpPr>
        <p:spPr/>
        <p:txBody>
          <a:bodyPr>
            <a:noAutofit/>
          </a:bodyPr>
          <a:lstStyle/>
          <a:p>
            <a:pPr algn="ctr">
              <a:lnSpc>
                <a:spcPct val="100000"/>
              </a:lnSpc>
            </a:pPr>
            <a:r>
              <a:rPr lang="es-ES_tradnl" sz="2000" b="1" dirty="0">
                <a:solidFill>
                  <a:schemeClr val="tx1"/>
                </a:solidFill>
                <a:latin typeface="Gotham Bold"/>
              </a:rPr>
              <a:t> </a:t>
            </a:r>
            <a:r>
              <a:rPr lang="es-ES_tradnl" sz="2000" dirty="0">
                <a:solidFill>
                  <a:schemeClr val="tx1"/>
                </a:solidFill>
                <a:latin typeface="Gotham Bold"/>
              </a:rPr>
              <a:t/>
            </a:r>
            <a:br>
              <a:rPr lang="es-ES_tradnl" sz="2000" dirty="0">
                <a:solidFill>
                  <a:schemeClr val="tx1"/>
                </a:solidFill>
                <a:latin typeface="Gotham Bold"/>
              </a:rPr>
            </a:br>
            <a:r>
              <a:rPr lang="es-CL" sz="2000" b="1" dirty="0">
                <a:solidFill>
                  <a:schemeClr val="tx1"/>
                </a:solidFill>
                <a:latin typeface="Gotham Bold"/>
              </a:rPr>
              <a:t> </a:t>
            </a:r>
            <a:r>
              <a:rPr lang="es-ES_tradnl" sz="2000" dirty="0">
                <a:solidFill>
                  <a:schemeClr val="tx1"/>
                </a:solidFill>
                <a:latin typeface="Gotham Bold"/>
              </a:rPr>
              <a:t/>
            </a:r>
            <a:br>
              <a:rPr lang="es-ES_tradnl" sz="2000" dirty="0">
                <a:solidFill>
                  <a:schemeClr val="tx1"/>
                </a:solidFill>
                <a:latin typeface="Gotham Bold"/>
              </a:rPr>
            </a:br>
            <a:r>
              <a:rPr lang="es-CL" sz="2000" b="1" dirty="0">
                <a:latin typeface="Gotham Bold"/>
              </a:rPr>
              <a:t>ESTUDIO “ANÁLISIS DE ALTERNATIVAS DE MODELO DE GESTIÓN PARA EL FUNCIONAMIENTO DE UNA PLANTA FAENADORA DE CARNE BOVINA EN LA REGIÓN DE AYSÉN“</a:t>
            </a:r>
            <a:endParaRPr lang="es-ES" sz="2000" dirty="0">
              <a:latin typeface="Gotham Bold"/>
            </a:endParaRPr>
          </a:p>
        </p:txBody>
      </p:sp>
      <p:sp>
        <p:nvSpPr>
          <p:cNvPr id="3" name="Subtítulo 2"/>
          <p:cNvSpPr>
            <a:spLocks noGrp="1"/>
          </p:cNvSpPr>
          <p:nvPr>
            <p:ph type="subTitle" idx="1"/>
          </p:nvPr>
        </p:nvSpPr>
        <p:spPr>
          <a:xfrm>
            <a:off x="2218944" y="3883709"/>
            <a:ext cx="7754112" cy="484632"/>
          </a:xfrm>
        </p:spPr>
        <p:txBody>
          <a:bodyPr>
            <a:noAutofit/>
          </a:bodyPr>
          <a:lstStyle/>
          <a:p>
            <a:pPr algn="ctr"/>
            <a:r>
              <a:rPr lang="es-ES" sz="3600" dirty="0">
                <a:solidFill>
                  <a:schemeClr val="tx1"/>
                </a:solidFill>
                <a:latin typeface="Gotham Bold"/>
              </a:rPr>
              <a:t>Resultados Estudio</a:t>
            </a:r>
          </a:p>
          <a:p>
            <a:pPr algn="ctr"/>
            <a:r>
              <a:rPr lang="es-ES" b="1" dirty="0">
                <a:solidFill>
                  <a:schemeClr val="tx1"/>
                </a:solidFill>
                <a:latin typeface="Gotham Bold"/>
              </a:rPr>
              <a:t>Agosto de 2016</a:t>
            </a:r>
          </a:p>
          <a:p>
            <a:pPr algn="ctr"/>
            <a:endParaRPr lang="es-ES" sz="2800" dirty="0">
              <a:solidFill>
                <a:schemeClr val="tx1"/>
              </a:solidFill>
            </a:endParaRPr>
          </a:p>
        </p:txBody>
      </p:sp>
      <p:pic>
        <p:nvPicPr>
          <p:cNvPr id="6" name="Imagen 5"/>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9184943" y="2084400"/>
            <a:ext cx="569375" cy="1226344"/>
          </a:xfrm>
          <a:prstGeom prst="rect">
            <a:avLst/>
          </a:prstGeom>
        </p:spPr>
      </p:pic>
      <p:pic>
        <p:nvPicPr>
          <p:cNvPr id="7" name="Imagen 6"/>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1503530" y="1995010"/>
            <a:ext cx="1430831" cy="1430830"/>
          </a:xfrm>
          <a:prstGeom prst="rect">
            <a:avLst/>
          </a:prstGeom>
        </p:spPr>
      </p:pic>
      <p:pic>
        <p:nvPicPr>
          <p:cNvPr id="8" name="Imagen 7"/>
          <p:cNvPicPr>
            <a:picLocks noChangeAspect="1"/>
          </p:cNvPicPr>
          <p:nvPr/>
        </p:nvPicPr>
        <p:blipFill rotWithShape="1">
          <a:blip r:embed="rId8" cstate="email">
            <a:extLst>
              <a:ext uri="{28A0092B-C50C-407E-A947-70E740481C1C}">
                <a14:useLocalDpi xmlns:a14="http://schemas.microsoft.com/office/drawing/2010/main" val="0"/>
              </a:ext>
            </a:extLst>
          </a:blip>
          <a:srcRect t="87370"/>
          <a:stretch/>
        </p:blipFill>
        <p:spPr>
          <a:xfrm>
            <a:off x="8545786" y="3337858"/>
            <a:ext cx="1882140" cy="196331"/>
          </a:xfrm>
          <a:prstGeom prst="rect">
            <a:avLst/>
          </a:prstGeom>
        </p:spPr>
      </p:pic>
    </p:spTree>
    <p:extLst>
      <p:ext uri="{BB962C8B-B14F-4D97-AF65-F5344CB8AC3E}">
        <p14:creationId xmlns:p14="http://schemas.microsoft.com/office/powerpoint/2010/main" val="25124859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p:txBody>
          <a:bodyPr>
            <a:normAutofit fontScale="90000"/>
          </a:bodyPr>
          <a:lstStyle/>
          <a:p>
            <a:r>
              <a:rPr lang="es-ES" sz="4400" dirty="0"/>
              <a:t>2. Volumen de extracción base y potencial</a:t>
            </a:r>
            <a:endParaRPr lang="es-ES" dirty="0"/>
          </a:p>
        </p:txBody>
      </p:sp>
      <p:sp>
        <p:nvSpPr>
          <p:cNvPr id="6" name="Rectángulo 5"/>
          <p:cNvSpPr/>
          <p:nvPr/>
        </p:nvSpPr>
        <p:spPr>
          <a:xfrm>
            <a:off x="378886" y="1857375"/>
            <a:ext cx="6080511" cy="609398"/>
          </a:xfrm>
          <a:prstGeom prst="rect">
            <a:avLst/>
          </a:prstGeom>
        </p:spPr>
        <p:txBody>
          <a:bodyPr wrap="none">
            <a:spAutoFit/>
          </a:bodyPr>
          <a:lstStyle/>
          <a:p>
            <a:pPr>
              <a:lnSpc>
                <a:spcPct val="120000"/>
              </a:lnSpc>
            </a:pPr>
            <a:r>
              <a:rPr lang="es-CL" sz="2800" b="1" dirty="0"/>
              <a:t>2.4. Masa Bovina Proyectada </a:t>
            </a:r>
            <a:r>
              <a:rPr lang="es-CL" sz="2800" b="1" dirty="0" smtClean="0"/>
              <a:t>– Vientres</a:t>
            </a:r>
            <a:endParaRPr lang="es-CL" sz="2800" b="1" dirty="0">
              <a:solidFill>
                <a:srgbClr val="FF0000"/>
              </a:solidFill>
            </a:endParaRPr>
          </a:p>
        </p:txBody>
      </p:sp>
      <p:sp>
        <p:nvSpPr>
          <p:cNvPr id="4" name="CuadroTexto 3"/>
          <p:cNvSpPr txBox="1"/>
          <p:nvPr/>
        </p:nvSpPr>
        <p:spPr>
          <a:xfrm>
            <a:off x="561677" y="6510048"/>
            <a:ext cx="5276077" cy="369332"/>
          </a:xfrm>
          <a:prstGeom prst="rect">
            <a:avLst/>
          </a:prstGeom>
          <a:noFill/>
        </p:spPr>
        <p:txBody>
          <a:bodyPr wrap="square" rtlCol="0">
            <a:spAutoFit/>
          </a:bodyPr>
          <a:lstStyle/>
          <a:p>
            <a:pPr algn="ctr"/>
            <a:r>
              <a:rPr lang="es-CL" b="1" dirty="0"/>
              <a:t>Retener hembras, no </a:t>
            </a:r>
            <a:r>
              <a:rPr lang="es-CL" b="1" dirty="0" err="1"/>
              <a:t>rejuvener</a:t>
            </a:r>
            <a:r>
              <a:rPr lang="es-CL" b="1" dirty="0"/>
              <a:t> el rebaño.</a:t>
            </a:r>
          </a:p>
        </p:txBody>
      </p:sp>
      <p:graphicFrame>
        <p:nvGraphicFramePr>
          <p:cNvPr id="7" name="6 Gráfico"/>
          <p:cNvGraphicFramePr>
            <a:graphicFrameLocks/>
          </p:cNvGraphicFramePr>
          <p:nvPr>
            <p:extLst>
              <p:ext uri="{D42A27DB-BD31-4B8C-83A1-F6EECF244321}">
                <p14:modId xmlns:p14="http://schemas.microsoft.com/office/powerpoint/2010/main" val="1107670063"/>
              </p:ext>
            </p:extLst>
          </p:nvPr>
        </p:nvGraphicFramePr>
        <p:xfrm>
          <a:off x="6389913" y="2604451"/>
          <a:ext cx="5704115" cy="406849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7 Gráfico"/>
          <p:cNvGraphicFramePr>
            <a:graphicFrameLocks/>
          </p:cNvGraphicFramePr>
          <p:nvPr>
            <p:extLst>
              <p:ext uri="{D42A27DB-BD31-4B8C-83A1-F6EECF244321}">
                <p14:modId xmlns:p14="http://schemas.microsoft.com/office/powerpoint/2010/main" val="418031508"/>
              </p:ext>
            </p:extLst>
          </p:nvPr>
        </p:nvGraphicFramePr>
        <p:xfrm>
          <a:off x="119743" y="2621663"/>
          <a:ext cx="6128657" cy="386622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43506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ES" dirty="0"/>
              <a:t>2. Volumen de extracción base y potencial</a:t>
            </a:r>
          </a:p>
        </p:txBody>
      </p:sp>
      <p:sp>
        <p:nvSpPr>
          <p:cNvPr id="7" name="Marcador de contenido 6"/>
          <p:cNvSpPr>
            <a:spLocks noGrp="1"/>
          </p:cNvSpPr>
          <p:nvPr>
            <p:ph idx="1"/>
          </p:nvPr>
        </p:nvSpPr>
        <p:spPr>
          <a:xfrm>
            <a:off x="1713958" y="1750968"/>
            <a:ext cx="8287293" cy="5303882"/>
          </a:xfrm>
        </p:spPr>
        <p:txBody>
          <a:bodyPr>
            <a:noAutofit/>
          </a:bodyPr>
          <a:lstStyle/>
          <a:p>
            <a:pPr>
              <a:lnSpc>
                <a:spcPct val="120000"/>
              </a:lnSpc>
              <a:spcBef>
                <a:spcPts val="0"/>
              </a:spcBef>
            </a:pPr>
            <a:r>
              <a:rPr lang="es-ES_tradnl" sz="2000" b="1" dirty="0"/>
              <a:t> Baja en masa bovina:  </a:t>
            </a:r>
            <a:endParaRPr lang="es-CL" sz="2000" dirty="0"/>
          </a:p>
          <a:p>
            <a:pPr lvl="1">
              <a:lnSpc>
                <a:spcPct val="120000"/>
              </a:lnSpc>
              <a:spcBef>
                <a:spcPts val="0"/>
              </a:spcBef>
            </a:pPr>
            <a:r>
              <a:rPr lang="es-ES_tradnl" sz="2000" dirty="0"/>
              <a:t>A 25 años se proyecta una baja acumulada de 19%</a:t>
            </a:r>
          </a:p>
          <a:p>
            <a:pPr>
              <a:lnSpc>
                <a:spcPct val="120000"/>
              </a:lnSpc>
              <a:spcBef>
                <a:spcPts val="0"/>
              </a:spcBef>
            </a:pPr>
            <a:r>
              <a:rPr lang="es-ES_tradnl" sz="2000" b="1" dirty="0"/>
              <a:t>Indicadores productivos inadecuados:</a:t>
            </a:r>
            <a:endParaRPr lang="es-CL" sz="2000" dirty="0"/>
          </a:p>
          <a:p>
            <a:pPr lvl="1">
              <a:lnSpc>
                <a:spcPct val="120000"/>
              </a:lnSpc>
              <a:spcBef>
                <a:spcPts val="0"/>
              </a:spcBef>
            </a:pPr>
            <a:r>
              <a:rPr lang="es-ES_tradnl" sz="2000" dirty="0" smtClean="0"/>
              <a:t>Fertilidad, mortalidad, edad primer parto, etc. factibles de mejorar</a:t>
            </a:r>
            <a:endParaRPr lang="es-ES_tradnl" sz="2000" dirty="0"/>
          </a:p>
          <a:p>
            <a:pPr>
              <a:lnSpc>
                <a:spcPct val="120000"/>
              </a:lnSpc>
              <a:spcBef>
                <a:spcPts val="0"/>
              </a:spcBef>
            </a:pPr>
            <a:r>
              <a:rPr lang="es-ES_tradnl" sz="2000" b="1" dirty="0"/>
              <a:t>Información estadística ganadera inadecuada:</a:t>
            </a:r>
            <a:endParaRPr lang="es-CL" sz="2000" dirty="0"/>
          </a:p>
          <a:p>
            <a:pPr lvl="1">
              <a:lnSpc>
                <a:spcPct val="120000"/>
              </a:lnSpc>
              <a:spcBef>
                <a:spcPts val="0"/>
              </a:spcBef>
            </a:pPr>
            <a:r>
              <a:rPr lang="es-ES_tradnl" sz="2000" dirty="0"/>
              <a:t>Dificultades de acceso y análisis no permiten hacer seguimiento de indicadores productivos y ni mejorar toma de decisiones.</a:t>
            </a:r>
            <a:endParaRPr lang="es-CL" sz="2000" dirty="0"/>
          </a:p>
          <a:p>
            <a:pPr>
              <a:lnSpc>
                <a:spcPct val="120000"/>
              </a:lnSpc>
              <a:spcBef>
                <a:spcPts val="0"/>
              </a:spcBef>
            </a:pPr>
            <a:r>
              <a:rPr lang="es-ES_tradnl" sz="2000" b="1" dirty="0"/>
              <a:t>Capacidad de carga es limitante: </a:t>
            </a:r>
            <a:endParaRPr lang="es-CL" sz="2000" dirty="0"/>
          </a:p>
          <a:p>
            <a:pPr lvl="1">
              <a:lnSpc>
                <a:spcPct val="120000"/>
              </a:lnSpc>
              <a:spcBef>
                <a:spcPts val="0"/>
              </a:spcBef>
            </a:pPr>
            <a:r>
              <a:rPr lang="es-ES_tradnl" sz="2000" dirty="0"/>
              <a:t>Recurso es forrajero insuficiente para un aumento del rebaño. Se debe impulsar el escenario moderado para alimentar 0,20 UAE/ha (57.800 UAE o 25% más que en el escenario tendencial)</a:t>
            </a:r>
            <a:endParaRPr lang="es-CL" sz="2000" dirty="0"/>
          </a:p>
        </p:txBody>
      </p:sp>
      <p:sp>
        <p:nvSpPr>
          <p:cNvPr id="2" name="Rectángulo 1"/>
          <p:cNvSpPr/>
          <p:nvPr/>
        </p:nvSpPr>
        <p:spPr>
          <a:xfrm>
            <a:off x="1315023" y="1088128"/>
            <a:ext cx="3522569" cy="595035"/>
          </a:xfrm>
          <a:prstGeom prst="rect">
            <a:avLst/>
          </a:prstGeom>
        </p:spPr>
        <p:txBody>
          <a:bodyPr wrap="none">
            <a:spAutoFit/>
          </a:bodyPr>
          <a:lstStyle/>
          <a:p>
            <a:pPr>
              <a:lnSpc>
                <a:spcPct val="120000"/>
              </a:lnSpc>
            </a:pPr>
            <a:r>
              <a:rPr lang="es-CL" sz="2800" b="1" dirty="0"/>
              <a:t>2.5. Brechas a abordar</a:t>
            </a:r>
          </a:p>
        </p:txBody>
      </p:sp>
    </p:spTree>
    <p:extLst>
      <p:ext uri="{BB962C8B-B14F-4D97-AF65-F5344CB8AC3E}">
        <p14:creationId xmlns:p14="http://schemas.microsoft.com/office/powerpoint/2010/main" val="15235589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
          <p:cNvSpPr txBox="1"/>
          <p:nvPr/>
        </p:nvSpPr>
        <p:spPr>
          <a:xfrm rot="16200000">
            <a:off x="7822549" y="2828838"/>
            <a:ext cx="6858000" cy="1200329"/>
          </a:xfrm>
          <a:prstGeom prst="rect">
            <a:avLst/>
          </a:prstGeom>
          <a:solidFill>
            <a:srgbClr val="C00000"/>
          </a:solidFill>
        </p:spPr>
        <p:txBody>
          <a:bodyPr wrap="square" rtlCol="0">
            <a:spAutoFit/>
          </a:bodyPr>
          <a:lstStyle/>
          <a:p>
            <a:pPr lvl="0" algn="ctr"/>
            <a:r>
              <a:rPr lang="es-ES" sz="3600" kern="0" dirty="0">
                <a:solidFill>
                  <a:schemeClr val="bg1"/>
                </a:solidFill>
                <a:latin typeface="Gotham Bold"/>
              </a:rPr>
              <a:t>3.Mercados objetivo</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s-ES" sz="3600" b="0" i="0" u="none" strike="noStrike" kern="0" cap="none" spc="0" normalizeH="0" baseline="0" noProof="0" dirty="0">
              <a:ln>
                <a:noFill/>
              </a:ln>
              <a:solidFill>
                <a:schemeClr val="bg1"/>
              </a:solidFill>
              <a:effectLst/>
              <a:uLnTx/>
              <a:uFillTx/>
              <a:latin typeface="Gotham Bold"/>
            </a:endParaRPr>
          </a:p>
        </p:txBody>
      </p:sp>
      <p:pic>
        <p:nvPicPr>
          <p:cNvPr id="2" name="Imagen 1"/>
          <p:cNvPicPr>
            <a:picLocks noChangeAspect="1"/>
          </p:cNvPicPr>
          <p:nvPr/>
        </p:nvPicPr>
        <p:blipFill>
          <a:blip r:embed="rId2">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285751" y="1"/>
            <a:ext cx="10113180" cy="6858000"/>
          </a:xfrm>
          <a:prstGeom prst="rect">
            <a:avLst/>
          </a:prstGeom>
        </p:spPr>
      </p:pic>
    </p:spTree>
    <p:extLst>
      <p:ext uri="{BB962C8B-B14F-4D97-AF65-F5344CB8AC3E}">
        <p14:creationId xmlns:p14="http://schemas.microsoft.com/office/powerpoint/2010/main" val="37713905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ES" dirty="0"/>
              <a:t>3. Mercados objetivo</a:t>
            </a:r>
          </a:p>
        </p:txBody>
      </p:sp>
      <p:sp>
        <p:nvSpPr>
          <p:cNvPr id="5" name="Rectangle 1"/>
          <p:cNvSpPr>
            <a:spLocks noChangeArrowheads="1"/>
          </p:cNvSpPr>
          <p:nvPr/>
        </p:nvSpPr>
        <p:spPr bwMode="auto">
          <a:xfrm>
            <a:off x="91619" y="1719688"/>
            <a:ext cx="4153805" cy="2154436"/>
          </a:xfrm>
          <a:prstGeom prst="rect">
            <a:avLst/>
          </a:prstGeom>
          <a:ln/>
          <a:extLst/>
        </p:spPr>
        <p:style>
          <a:lnRef idx="2">
            <a:schemeClr val="accent4"/>
          </a:lnRef>
          <a:fillRef idx="1">
            <a:schemeClr val="lt1"/>
          </a:fillRef>
          <a:effectRef idx="0">
            <a:schemeClr val="accent4"/>
          </a:effectRef>
          <a:fontRef idx="minor">
            <a:schemeClr val="dk1"/>
          </a:fontRef>
        </p:style>
        <p:txBody>
          <a:bodyPr wrap="square" anchor="ctr">
            <a:spAutoFit/>
          </a:bodyPr>
          <a:lstStyle/>
          <a:p>
            <a:pPr eaLnBrk="0" hangingPunct="0"/>
            <a:r>
              <a:rPr lang="es-ES" sz="2400" b="1" dirty="0" smtClean="0"/>
              <a:t>ATRIBUTOS</a:t>
            </a:r>
            <a:endParaRPr lang="es-ES" sz="2400" b="1" dirty="0"/>
          </a:p>
          <a:p>
            <a:pPr eaLnBrk="0" hangingPunct="0">
              <a:buFontTx/>
              <a:buChar char="•"/>
            </a:pPr>
            <a:r>
              <a:rPr lang="es-ES" sz="2200" dirty="0" smtClean="0">
                <a:cs typeface="Times New Roman" pitchFamily="18" charset="0"/>
              </a:rPr>
              <a:t> Carne natural</a:t>
            </a:r>
            <a:endParaRPr lang="es-ES" sz="2200" dirty="0"/>
          </a:p>
          <a:p>
            <a:pPr eaLnBrk="0" hangingPunct="0">
              <a:buFontTx/>
              <a:buChar char="•"/>
            </a:pPr>
            <a:r>
              <a:rPr lang="es-ES" sz="2200" dirty="0" smtClean="0">
                <a:cs typeface="Times New Roman" pitchFamily="18" charset="0"/>
              </a:rPr>
              <a:t> Carne </a:t>
            </a:r>
            <a:r>
              <a:rPr lang="es-ES" sz="2200" dirty="0">
                <a:cs typeface="Times New Roman" pitchFamily="18" charset="0"/>
              </a:rPr>
              <a:t>bajas en </a:t>
            </a:r>
            <a:r>
              <a:rPr lang="es-ES" sz="2200" dirty="0" smtClean="0">
                <a:cs typeface="Times New Roman" pitchFamily="18" charset="0"/>
              </a:rPr>
              <a:t>grasa</a:t>
            </a:r>
            <a:endParaRPr lang="es-ES" sz="2200" dirty="0"/>
          </a:p>
          <a:p>
            <a:pPr eaLnBrk="0" hangingPunct="0">
              <a:buFontTx/>
              <a:buChar char="•"/>
            </a:pPr>
            <a:r>
              <a:rPr lang="es-ES" sz="2200" dirty="0" smtClean="0">
                <a:cs typeface="Times New Roman" pitchFamily="18" charset="0"/>
              </a:rPr>
              <a:t> Origen </a:t>
            </a:r>
            <a:r>
              <a:rPr lang="es-ES" sz="2200" dirty="0">
                <a:cs typeface="Times New Roman" pitchFamily="18" charset="0"/>
              </a:rPr>
              <a:t>certificado (Patagonia). </a:t>
            </a:r>
            <a:r>
              <a:rPr lang="es-ES" sz="2200" dirty="0" smtClean="0">
                <a:cs typeface="Times New Roman" pitchFamily="18" charset="0"/>
              </a:rPr>
              <a:t>La </a:t>
            </a:r>
            <a:r>
              <a:rPr lang="es-ES" sz="2200" dirty="0">
                <a:cs typeface="Times New Roman" pitchFamily="18" charset="0"/>
              </a:rPr>
              <a:t>“región de origen” como elemento fuerza que otorga </a:t>
            </a:r>
            <a:r>
              <a:rPr lang="es-ES" sz="2200" dirty="0" smtClean="0">
                <a:cs typeface="Times New Roman" pitchFamily="18" charset="0"/>
              </a:rPr>
              <a:t>confianza</a:t>
            </a:r>
            <a:endParaRPr lang="es-ES" sz="2200" dirty="0"/>
          </a:p>
        </p:txBody>
      </p:sp>
      <p:sp>
        <p:nvSpPr>
          <p:cNvPr id="7" name="Rectángulo 2"/>
          <p:cNvSpPr/>
          <p:nvPr/>
        </p:nvSpPr>
        <p:spPr>
          <a:xfrm>
            <a:off x="4299853" y="1386401"/>
            <a:ext cx="7848599" cy="2492990"/>
          </a:xfrm>
          <a:prstGeom prst="rect">
            <a:avLst/>
          </a:prstGeom>
          <a:ln/>
        </p:spPr>
        <p:style>
          <a:lnRef idx="2">
            <a:schemeClr val="accent4"/>
          </a:lnRef>
          <a:fillRef idx="1">
            <a:schemeClr val="lt1"/>
          </a:fillRef>
          <a:effectRef idx="0">
            <a:schemeClr val="accent4"/>
          </a:effectRef>
          <a:fontRef idx="minor">
            <a:schemeClr val="dk1"/>
          </a:fontRef>
        </p:style>
        <p:txBody>
          <a:bodyPr wrap="square" anchor="ctr">
            <a:spAutoFit/>
          </a:bodyPr>
          <a:lstStyle/>
          <a:p>
            <a:pPr eaLnBrk="0" hangingPunct="0"/>
            <a:r>
              <a:rPr lang="es-CL" sz="2400" b="1" dirty="0">
                <a:solidFill>
                  <a:schemeClr val="dk1"/>
                </a:solidFill>
              </a:rPr>
              <a:t>VARIABLES DE SEGMENTACIÓN</a:t>
            </a:r>
            <a:endParaRPr lang="es-ES" sz="2400" b="1" dirty="0">
              <a:solidFill>
                <a:schemeClr val="dk1"/>
              </a:solidFill>
            </a:endParaRPr>
          </a:p>
          <a:p>
            <a:pPr marL="342900" indent="-342900" eaLnBrk="0" hangingPunct="0">
              <a:buFontTx/>
              <a:buChar char="•"/>
            </a:pPr>
            <a:r>
              <a:rPr lang="es-ES_tradnl" sz="2200" dirty="0">
                <a:cs typeface="Times New Roman" pitchFamily="18" charset="0"/>
              </a:rPr>
              <a:t>Volumen importado (más de 500 mil ton)</a:t>
            </a:r>
            <a:endParaRPr lang="es-ES" sz="2200" dirty="0">
              <a:cs typeface="Times New Roman" pitchFamily="18" charset="0"/>
            </a:endParaRPr>
          </a:p>
          <a:p>
            <a:pPr marL="342900" indent="-342900" eaLnBrk="0" hangingPunct="0">
              <a:buFontTx/>
              <a:buChar char="•"/>
            </a:pPr>
            <a:r>
              <a:rPr lang="es-ES_tradnl" sz="2200" dirty="0">
                <a:cs typeface="Times New Roman" pitchFamily="18" charset="0"/>
              </a:rPr>
              <a:t>PIB per cápita (más de 30.000 US$ per cápita)</a:t>
            </a:r>
            <a:endParaRPr lang="es-ES" sz="2200" dirty="0">
              <a:cs typeface="Times New Roman" pitchFamily="18" charset="0"/>
            </a:endParaRPr>
          </a:p>
          <a:p>
            <a:pPr marL="342900" indent="-342900" eaLnBrk="0" hangingPunct="0">
              <a:buFontTx/>
              <a:buChar char="•"/>
            </a:pPr>
            <a:r>
              <a:rPr lang="es-ES_tradnl" sz="2200" dirty="0">
                <a:cs typeface="Times New Roman" pitchFamily="18" charset="0"/>
              </a:rPr>
              <a:t>Existencias de acuerdos y situación de ingresos (si está en condiciones de operar)</a:t>
            </a:r>
            <a:endParaRPr lang="es-ES" sz="2200" dirty="0">
              <a:cs typeface="Times New Roman" pitchFamily="18" charset="0"/>
            </a:endParaRPr>
          </a:p>
          <a:p>
            <a:pPr marL="342900" indent="-342900" eaLnBrk="0" hangingPunct="0">
              <a:buFontTx/>
              <a:buChar char="•"/>
            </a:pPr>
            <a:r>
              <a:rPr lang="es-ES_tradnl" sz="2200" dirty="0">
                <a:cs typeface="Times New Roman" pitchFamily="18" charset="0"/>
              </a:rPr>
              <a:t>Precios de referencia (sobre 6000 dólares Ton por glosa 02013)</a:t>
            </a:r>
            <a:endParaRPr lang="es-ES" sz="2200" dirty="0">
              <a:cs typeface="Times New Roman" pitchFamily="18" charset="0"/>
            </a:endParaRPr>
          </a:p>
          <a:p>
            <a:pPr marL="342900" indent="-342900" eaLnBrk="0" hangingPunct="0">
              <a:buFontTx/>
              <a:buChar char="•"/>
            </a:pPr>
            <a:r>
              <a:rPr lang="es-ES_tradnl" sz="2200" dirty="0">
                <a:cs typeface="Times New Roman" pitchFamily="18" charset="0"/>
              </a:rPr>
              <a:t>Evidencias de mercados para los tipos de productos privilegiados</a:t>
            </a:r>
            <a:endParaRPr lang="es-ES" sz="2200" dirty="0">
              <a:cs typeface="Times New Roman" pitchFamily="18" charset="0"/>
            </a:endParaRPr>
          </a:p>
        </p:txBody>
      </p:sp>
      <p:sp>
        <p:nvSpPr>
          <p:cNvPr id="8" name="Rectángulo 2"/>
          <p:cNvSpPr/>
          <p:nvPr/>
        </p:nvSpPr>
        <p:spPr>
          <a:xfrm>
            <a:off x="91619" y="4739789"/>
            <a:ext cx="12089491" cy="2074414"/>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lnSpc>
                <a:spcPct val="115000"/>
              </a:lnSpc>
              <a:defRPr/>
            </a:pPr>
            <a:r>
              <a:rPr lang="es-ES_tradnl" sz="2000" dirty="0" smtClean="0">
                <a:latin typeface="Trebuchet MS"/>
                <a:ea typeface="Times New Roman"/>
                <a:cs typeface="Times New Roman"/>
              </a:rPr>
              <a:t>De </a:t>
            </a:r>
            <a:r>
              <a:rPr lang="es-ES_tradnl" sz="2000" dirty="0">
                <a:latin typeface="Trebuchet MS"/>
                <a:ea typeface="Times New Roman"/>
                <a:cs typeface="Times New Roman"/>
              </a:rPr>
              <a:t>acuerdo con </a:t>
            </a:r>
            <a:r>
              <a:rPr lang="es-ES_tradnl" sz="2000" dirty="0" smtClean="0">
                <a:latin typeface="Trebuchet MS"/>
                <a:ea typeface="Times New Roman"/>
                <a:cs typeface="Times New Roman"/>
              </a:rPr>
              <a:t>esto, </a:t>
            </a:r>
            <a:r>
              <a:rPr lang="es-ES_tradnl" sz="2000" dirty="0">
                <a:latin typeface="Trebuchet MS"/>
                <a:ea typeface="Times New Roman"/>
                <a:cs typeface="Times New Roman"/>
              </a:rPr>
              <a:t>los países con más potencial de transformarse en receptores importante de carne bovina de la región son los </a:t>
            </a:r>
            <a:r>
              <a:rPr lang="es-ES_tradnl" sz="2000" dirty="0" smtClean="0">
                <a:latin typeface="Trebuchet MS"/>
                <a:ea typeface="Times New Roman"/>
                <a:cs typeface="Times New Roman"/>
              </a:rPr>
              <a:t>tradicionales:</a:t>
            </a:r>
            <a:endParaRPr lang="es-ES" sz="2000" dirty="0" smtClean="0">
              <a:latin typeface="Trebuchet MS"/>
              <a:ea typeface="Times New Roman"/>
              <a:cs typeface="Times New Roman"/>
            </a:endParaRPr>
          </a:p>
          <a:p>
            <a:pPr algn="ctr">
              <a:lnSpc>
                <a:spcPct val="115000"/>
              </a:lnSpc>
              <a:buFont typeface="Symbol"/>
              <a:buChar char=""/>
              <a:defRPr/>
            </a:pPr>
            <a:r>
              <a:rPr lang="es-ES_tradnl" sz="2400" b="1" dirty="0" smtClean="0">
                <a:latin typeface="Trebuchet MS"/>
                <a:ea typeface="Times New Roman"/>
                <a:cs typeface="Times New Roman"/>
              </a:rPr>
              <a:t>USA</a:t>
            </a:r>
            <a:endParaRPr lang="es-ES" sz="2400" dirty="0" smtClean="0">
              <a:latin typeface="Trebuchet MS"/>
              <a:ea typeface="Times New Roman"/>
              <a:cs typeface="Times New Roman"/>
            </a:endParaRPr>
          </a:p>
          <a:p>
            <a:pPr algn="ctr">
              <a:lnSpc>
                <a:spcPct val="115000"/>
              </a:lnSpc>
              <a:buFont typeface="Symbol"/>
              <a:buChar char=""/>
              <a:defRPr/>
            </a:pPr>
            <a:r>
              <a:rPr lang="es-ES_tradnl" sz="2400" b="1" dirty="0" smtClean="0">
                <a:latin typeface="Trebuchet MS"/>
                <a:ea typeface="Times New Roman"/>
                <a:cs typeface="Times New Roman"/>
              </a:rPr>
              <a:t>UE</a:t>
            </a:r>
            <a:endParaRPr lang="es-ES" sz="2400" dirty="0">
              <a:latin typeface="Trebuchet MS"/>
              <a:ea typeface="Times New Roman"/>
              <a:cs typeface="Times New Roman"/>
            </a:endParaRPr>
          </a:p>
          <a:p>
            <a:pPr algn="ctr">
              <a:lnSpc>
                <a:spcPct val="115000"/>
              </a:lnSpc>
              <a:buFont typeface="Symbol"/>
              <a:buChar char=""/>
              <a:defRPr/>
            </a:pPr>
            <a:r>
              <a:rPr lang="es-ES_tradnl" sz="2400" b="1" dirty="0">
                <a:latin typeface="Trebuchet MS"/>
                <a:ea typeface="Times New Roman"/>
                <a:cs typeface="Times New Roman"/>
              </a:rPr>
              <a:t>China (Hong Kong)</a:t>
            </a:r>
            <a:endParaRPr lang="es-ES" sz="2400" dirty="0">
              <a:latin typeface="Trebuchet MS"/>
              <a:ea typeface="Times New Roman"/>
              <a:cs typeface="Times New Roman"/>
            </a:endParaRPr>
          </a:p>
        </p:txBody>
      </p:sp>
      <p:sp>
        <p:nvSpPr>
          <p:cNvPr id="2" name="1 Flecha abajo"/>
          <p:cNvSpPr/>
          <p:nvPr/>
        </p:nvSpPr>
        <p:spPr>
          <a:xfrm>
            <a:off x="7745185" y="4023639"/>
            <a:ext cx="1431473" cy="593545"/>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p>
        </p:txBody>
      </p:sp>
      <p:sp>
        <p:nvSpPr>
          <p:cNvPr id="9" name="8 Flecha abajo"/>
          <p:cNvSpPr/>
          <p:nvPr/>
        </p:nvSpPr>
        <p:spPr>
          <a:xfrm>
            <a:off x="1180472" y="4023639"/>
            <a:ext cx="1431473" cy="593545"/>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p>
        </p:txBody>
      </p:sp>
    </p:spTree>
    <p:extLst>
      <p:ext uri="{BB962C8B-B14F-4D97-AF65-F5344CB8AC3E}">
        <p14:creationId xmlns:p14="http://schemas.microsoft.com/office/powerpoint/2010/main" val="1279689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2" grpId="0" animBg="1"/>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ES" dirty="0"/>
              <a:t>3. Mercados objetivo</a:t>
            </a:r>
          </a:p>
        </p:txBody>
      </p:sp>
      <p:sp>
        <p:nvSpPr>
          <p:cNvPr id="5" name="2 Marcador de contenido"/>
          <p:cNvSpPr>
            <a:spLocks noGrp="1"/>
          </p:cNvSpPr>
          <p:nvPr>
            <p:ph idx="1"/>
          </p:nvPr>
        </p:nvSpPr>
        <p:spPr>
          <a:xfrm>
            <a:off x="857442" y="2845545"/>
            <a:ext cx="10515600" cy="3601119"/>
          </a:xfrm>
        </p:spPr>
        <p:txBody>
          <a:bodyPr>
            <a:normAutofit/>
          </a:bodyPr>
          <a:lstStyle/>
          <a:p>
            <a:r>
              <a:rPr lang="es-ES_tradnl" dirty="0" smtClean="0"/>
              <a:t>FAO/OCDE </a:t>
            </a:r>
            <a:r>
              <a:rPr lang="es-ES_tradnl" dirty="0"/>
              <a:t>indican que las necesidades de importación de los países seleccionados se incrementarán en relación a los niveles actuales (que ya son altos) en aproximadamente </a:t>
            </a:r>
            <a:r>
              <a:rPr lang="es-ES_tradnl" b="1" dirty="0"/>
              <a:t>1159 </a:t>
            </a:r>
            <a:r>
              <a:rPr lang="es-ES_tradnl" b="1" dirty="0" err="1"/>
              <a:t>KTon</a:t>
            </a:r>
            <a:r>
              <a:rPr lang="es-ES_tradnl" b="1" dirty="0"/>
              <a:t>. al año 2023</a:t>
            </a:r>
            <a:r>
              <a:rPr lang="es-ES_tradnl" dirty="0" smtClean="0"/>
              <a:t>.</a:t>
            </a:r>
          </a:p>
          <a:p>
            <a:r>
              <a:rPr lang="es-ES_tradnl" dirty="0" smtClean="0"/>
              <a:t> </a:t>
            </a:r>
            <a:r>
              <a:rPr lang="es-ES_tradnl" dirty="0"/>
              <a:t>Si se contrasta el tamaño de estos mercados con el potencial de carne de exportación de la región, que es de sólo 1.5-2.0 </a:t>
            </a:r>
            <a:r>
              <a:rPr lang="es-ES_tradnl" dirty="0" err="1"/>
              <a:t>KTon</a:t>
            </a:r>
            <a:r>
              <a:rPr lang="es-ES_tradnl" dirty="0"/>
              <a:t>. (a partir de una producción de 40.000 novillos año), se concluye que el tamaño del mercado representado por estos países es enorme, representando la carne exportable de Aysén sólo el 0,15% del total comprado. </a:t>
            </a:r>
            <a:endParaRPr lang="es-CL" dirty="0"/>
          </a:p>
          <a:p>
            <a:endParaRPr lang="es-CL" dirty="0"/>
          </a:p>
        </p:txBody>
      </p:sp>
      <p:sp>
        <p:nvSpPr>
          <p:cNvPr id="6" name="1 Título"/>
          <p:cNvSpPr txBox="1">
            <a:spLocks/>
          </p:cNvSpPr>
          <p:nvPr/>
        </p:nvSpPr>
        <p:spPr>
          <a:xfrm>
            <a:off x="645783" y="1192609"/>
            <a:ext cx="10515600" cy="1325563"/>
          </a:xfrm>
          <a:prstGeom prst="rect">
            <a:avLst/>
          </a:prstGeom>
          <a:noFill/>
        </p:spPr>
        <p:txBody>
          <a:bodyPr vert="horz" lIns="91440" tIns="45720" rIns="91440" bIns="45720" rtlCol="0" anchor="ctr">
            <a:normAutofit/>
          </a:bodyPr>
          <a:lstStyle>
            <a:lvl1pPr algn="r" defTabSz="914400" rtl="0" eaLnBrk="1" latinLnBrk="0" hangingPunct="1">
              <a:spcBef>
                <a:spcPct val="0"/>
              </a:spcBef>
              <a:buNone/>
              <a:defRPr sz="3200" kern="1200">
                <a:solidFill>
                  <a:schemeClr val="bg1"/>
                </a:solidFill>
                <a:latin typeface="+mj-lt"/>
                <a:ea typeface="+mj-ea"/>
                <a:cs typeface="+mj-cs"/>
              </a:defRPr>
            </a:lvl1pPr>
          </a:lstStyle>
          <a:p>
            <a:pPr algn="l"/>
            <a:r>
              <a:rPr lang="es-CL" b="1" dirty="0" smtClean="0">
                <a:solidFill>
                  <a:schemeClr val="tx1"/>
                </a:solidFill>
              </a:rPr>
              <a:t>Demanda proyectada en los mercados seleccionados</a:t>
            </a:r>
            <a:endParaRPr lang="es-CL" b="1" dirty="0">
              <a:solidFill>
                <a:schemeClr val="tx1"/>
              </a:solidFill>
            </a:endParaRPr>
          </a:p>
        </p:txBody>
      </p:sp>
    </p:spTree>
    <p:extLst>
      <p:ext uri="{BB962C8B-B14F-4D97-AF65-F5344CB8AC3E}">
        <p14:creationId xmlns:p14="http://schemas.microsoft.com/office/powerpoint/2010/main" val="9748989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ES" dirty="0"/>
              <a:t>3. Mercados objetivo</a:t>
            </a:r>
          </a:p>
        </p:txBody>
      </p:sp>
      <p:graphicFrame>
        <p:nvGraphicFramePr>
          <p:cNvPr id="5" name="1 Tabla"/>
          <p:cNvGraphicFramePr>
            <a:graphicFrameLocks noGrp="1"/>
          </p:cNvGraphicFramePr>
          <p:nvPr>
            <p:extLst>
              <p:ext uri="{D42A27DB-BD31-4B8C-83A1-F6EECF244321}">
                <p14:modId xmlns:p14="http://schemas.microsoft.com/office/powerpoint/2010/main" val="1452776924"/>
              </p:ext>
            </p:extLst>
          </p:nvPr>
        </p:nvGraphicFramePr>
        <p:xfrm>
          <a:off x="1487484" y="2090655"/>
          <a:ext cx="9601070" cy="4362481"/>
        </p:xfrm>
        <a:graphic>
          <a:graphicData uri="http://schemas.openxmlformats.org/drawingml/2006/table">
            <a:tbl>
              <a:tblPr firstRow="1" firstCol="1" bandRow="1">
                <a:tableStyleId>{5C22544A-7EE6-4342-B048-85BDC9FD1C3A}</a:tableStyleId>
              </a:tblPr>
              <a:tblGrid>
                <a:gridCol w="2336096"/>
                <a:gridCol w="1934725"/>
                <a:gridCol w="2340395"/>
                <a:gridCol w="1837727"/>
                <a:gridCol w="1152127"/>
              </a:tblGrid>
              <a:tr h="617511">
                <a:tc rowSpan="2">
                  <a:txBody>
                    <a:bodyPr/>
                    <a:lstStyle/>
                    <a:p>
                      <a:endParaRPr lang="es-CL" sz="2000" b="1" dirty="0">
                        <a:effectLst/>
                        <a:latin typeface="Calibri"/>
                        <a:cs typeface="Times New Roman"/>
                      </a:endParaRPr>
                    </a:p>
                  </a:txBody>
                  <a:tcPr marT="0" marB="0"/>
                </a:tc>
                <a:tc gridSpan="2">
                  <a:txBody>
                    <a:bodyPr/>
                    <a:lstStyle/>
                    <a:p>
                      <a:pPr algn="ctr">
                        <a:spcBef>
                          <a:spcPts val="200"/>
                        </a:spcBef>
                        <a:spcAft>
                          <a:spcPts val="200"/>
                        </a:spcAft>
                      </a:pPr>
                      <a:r>
                        <a:rPr lang="es-ES" sz="2000" b="1" dirty="0">
                          <a:effectLst/>
                        </a:rPr>
                        <a:t>Importaciones</a:t>
                      </a:r>
                      <a:endParaRPr lang="es-CL" sz="2000" b="1" dirty="0">
                        <a:effectLst/>
                        <a:latin typeface="Palatino Linotype"/>
                        <a:ea typeface="Times New Roman"/>
                        <a:cs typeface="Times New Roman"/>
                      </a:endParaRPr>
                    </a:p>
                  </a:txBody>
                  <a:tcPr marT="0" marB="0"/>
                </a:tc>
                <a:tc hMerge="1">
                  <a:txBody>
                    <a:bodyPr/>
                    <a:lstStyle/>
                    <a:p>
                      <a:endParaRPr lang="es-CL"/>
                    </a:p>
                  </a:txBody>
                  <a:tcPr/>
                </a:tc>
                <a:tc gridSpan="2">
                  <a:txBody>
                    <a:bodyPr/>
                    <a:lstStyle/>
                    <a:p>
                      <a:pPr algn="ctr">
                        <a:spcBef>
                          <a:spcPts val="200"/>
                        </a:spcBef>
                        <a:spcAft>
                          <a:spcPts val="200"/>
                        </a:spcAft>
                      </a:pPr>
                      <a:r>
                        <a:rPr lang="es-ES" sz="2000" b="1" dirty="0">
                          <a:effectLst/>
                        </a:rPr>
                        <a:t>Exportaciones</a:t>
                      </a:r>
                      <a:endParaRPr lang="es-CL" sz="2000" b="1" dirty="0">
                        <a:effectLst/>
                        <a:latin typeface="Palatino Linotype"/>
                        <a:ea typeface="Times New Roman"/>
                        <a:cs typeface="Times New Roman"/>
                      </a:endParaRPr>
                    </a:p>
                  </a:txBody>
                  <a:tcPr marT="0" marB="0"/>
                </a:tc>
                <a:tc hMerge="1">
                  <a:txBody>
                    <a:bodyPr/>
                    <a:lstStyle/>
                    <a:p>
                      <a:endParaRPr lang="es-CL"/>
                    </a:p>
                  </a:txBody>
                  <a:tcPr/>
                </a:tc>
              </a:tr>
              <a:tr h="889214">
                <a:tc vMerge="1">
                  <a:txBody>
                    <a:bodyPr/>
                    <a:lstStyle/>
                    <a:p>
                      <a:endParaRPr lang="es-CL"/>
                    </a:p>
                  </a:txBody>
                  <a:tcPr/>
                </a:tc>
                <a:tc>
                  <a:txBody>
                    <a:bodyPr/>
                    <a:lstStyle/>
                    <a:p>
                      <a:pPr algn="ctr">
                        <a:spcBef>
                          <a:spcPts val="200"/>
                        </a:spcBef>
                        <a:spcAft>
                          <a:spcPts val="200"/>
                        </a:spcAft>
                      </a:pPr>
                      <a:r>
                        <a:rPr lang="es-ES" sz="2400" b="1" dirty="0">
                          <a:effectLst/>
                        </a:rPr>
                        <a:t>2011/13</a:t>
                      </a:r>
                      <a:endParaRPr lang="es-CL" sz="2400" b="1" dirty="0">
                        <a:effectLst/>
                        <a:latin typeface="Palatino Linotype"/>
                        <a:ea typeface="Times New Roman"/>
                        <a:cs typeface="Times New Roman"/>
                      </a:endParaRPr>
                    </a:p>
                  </a:txBody>
                  <a:tcPr marT="0" marB="0"/>
                </a:tc>
                <a:tc>
                  <a:txBody>
                    <a:bodyPr/>
                    <a:lstStyle/>
                    <a:p>
                      <a:pPr algn="ctr">
                        <a:spcBef>
                          <a:spcPts val="200"/>
                        </a:spcBef>
                        <a:spcAft>
                          <a:spcPts val="200"/>
                        </a:spcAft>
                      </a:pPr>
                      <a:r>
                        <a:rPr lang="es-ES" sz="2400" b="1" dirty="0">
                          <a:effectLst/>
                        </a:rPr>
                        <a:t>2023</a:t>
                      </a:r>
                      <a:endParaRPr lang="es-CL" sz="2400" b="1" dirty="0">
                        <a:effectLst/>
                        <a:latin typeface="Palatino Linotype"/>
                        <a:ea typeface="Times New Roman"/>
                        <a:cs typeface="Times New Roman"/>
                      </a:endParaRPr>
                    </a:p>
                  </a:txBody>
                  <a:tcPr marT="0" marB="0"/>
                </a:tc>
                <a:tc>
                  <a:txBody>
                    <a:bodyPr/>
                    <a:lstStyle/>
                    <a:p>
                      <a:pPr algn="ctr">
                        <a:spcBef>
                          <a:spcPts val="200"/>
                        </a:spcBef>
                        <a:spcAft>
                          <a:spcPts val="200"/>
                        </a:spcAft>
                      </a:pPr>
                      <a:r>
                        <a:rPr lang="es-ES" sz="2400" b="1" dirty="0">
                          <a:effectLst/>
                        </a:rPr>
                        <a:t>2011/13</a:t>
                      </a:r>
                      <a:endParaRPr lang="es-CL" sz="2400" b="1" dirty="0">
                        <a:effectLst/>
                        <a:latin typeface="Palatino Linotype"/>
                        <a:ea typeface="Times New Roman"/>
                        <a:cs typeface="Times New Roman"/>
                      </a:endParaRPr>
                    </a:p>
                  </a:txBody>
                  <a:tcPr marT="0" marB="0"/>
                </a:tc>
                <a:tc>
                  <a:txBody>
                    <a:bodyPr/>
                    <a:lstStyle/>
                    <a:p>
                      <a:pPr algn="ctr">
                        <a:spcBef>
                          <a:spcPts val="200"/>
                        </a:spcBef>
                        <a:spcAft>
                          <a:spcPts val="200"/>
                        </a:spcAft>
                      </a:pPr>
                      <a:r>
                        <a:rPr lang="es-ES" sz="2400" b="1">
                          <a:effectLst/>
                        </a:rPr>
                        <a:t>2023</a:t>
                      </a:r>
                      <a:endParaRPr lang="es-CL" sz="2400" b="1">
                        <a:effectLst/>
                        <a:latin typeface="Palatino Linotype"/>
                        <a:ea typeface="Times New Roman"/>
                        <a:cs typeface="Times New Roman"/>
                      </a:endParaRPr>
                    </a:p>
                  </a:txBody>
                  <a:tcPr marT="0" marB="0"/>
                </a:tc>
              </a:tr>
              <a:tr h="889214">
                <a:tc>
                  <a:txBody>
                    <a:bodyPr/>
                    <a:lstStyle/>
                    <a:p>
                      <a:pPr algn="ctr">
                        <a:spcBef>
                          <a:spcPts val="200"/>
                        </a:spcBef>
                        <a:spcAft>
                          <a:spcPts val="200"/>
                        </a:spcAft>
                      </a:pPr>
                      <a:r>
                        <a:rPr lang="es-ES" sz="2000" b="1">
                          <a:effectLst/>
                        </a:rPr>
                        <a:t>Estados Unidos</a:t>
                      </a:r>
                      <a:endParaRPr lang="es-CL" sz="2000" b="1">
                        <a:effectLst/>
                        <a:latin typeface="Palatino Linotype"/>
                        <a:ea typeface="Times New Roman"/>
                        <a:cs typeface="Times New Roman"/>
                      </a:endParaRPr>
                    </a:p>
                  </a:txBody>
                  <a:tcPr marT="0" marB="0"/>
                </a:tc>
                <a:tc>
                  <a:txBody>
                    <a:bodyPr/>
                    <a:lstStyle/>
                    <a:p>
                      <a:pPr algn="ctr">
                        <a:spcBef>
                          <a:spcPts val="200"/>
                        </a:spcBef>
                        <a:spcAft>
                          <a:spcPts val="200"/>
                        </a:spcAft>
                      </a:pPr>
                      <a:r>
                        <a:rPr lang="es-ES" sz="2400" b="1">
                          <a:effectLst/>
                        </a:rPr>
                        <a:t>987</a:t>
                      </a:r>
                      <a:endParaRPr lang="es-CL" sz="2400" b="1">
                        <a:effectLst/>
                        <a:latin typeface="Palatino Linotype"/>
                        <a:ea typeface="Times New Roman"/>
                        <a:cs typeface="Times New Roman"/>
                      </a:endParaRPr>
                    </a:p>
                  </a:txBody>
                  <a:tcPr marT="0" marB="0"/>
                </a:tc>
                <a:tc>
                  <a:txBody>
                    <a:bodyPr/>
                    <a:lstStyle/>
                    <a:p>
                      <a:pPr algn="ctr">
                        <a:spcBef>
                          <a:spcPts val="200"/>
                        </a:spcBef>
                        <a:spcAft>
                          <a:spcPts val="200"/>
                        </a:spcAft>
                      </a:pPr>
                      <a:r>
                        <a:rPr lang="es-ES" sz="2400" b="1" dirty="0">
                          <a:effectLst/>
                        </a:rPr>
                        <a:t>1.204</a:t>
                      </a:r>
                      <a:endParaRPr lang="es-CL" sz="2400" b="1" dirty="0">
                        <a:effectLst/>
                        <a:latin typeface="Palatino Linotype"/>
                        <a:ea typeface="Times New Roman"/>
                        <a:cs typeface="Times New Roman"/>
                      </a:endParaRPr>
                    </a:p>
                  </a:txBody>
                  <a:tcPr marT="0" marB="0"/>
                </a:tc>
                <a:tc>
                  <a:txBody>
                    <a:bodyPr/>
                    <a:lstStyle/>
                    <a:p>
                      <a:pPr algn="ctr">
                        <a:spcBef>
                          <a:spcPts val="200"/>
                        </a:spcBef>
                        <a:spcAft>
                          <a:spcPts val="200"/>
                        </a:spcAft>
                      </a:pPr>
                      <a:r>
                        <a:rPr lang="es-ES" sz="2400" b="1" dirty="0">
                          <a:effectLst/>
                        </a:rPr>
                        <a:t>1.175</a:t>
                      </a:r>
                      <a:endParaRPr lang="es-CL" sz="2400" b="1" dirty="0">
                        <a:effectLst/>
                        <a:latin typeface="Palatino Linotype"/>
                        <a:ea typeface="Times New Roman"/>
                        <a:cs typeface="Times New Roman"/>
                      </a:endParaRPr>
                    </a:p>
                  </a:txBody>
                  <a:tcPr marT="0" marB="0"/>
                </a:tc>
                <a:tc>
                  <a:txBody>
                    <a:bodyPr/>
                    <a:lstStyle/>
                    <a:p>
                      <a:pPr algn="ctr">
                        <a:spcBef>
                          <a:spcPts val="200"/>
                        </a:spcBef>
                        <a:spcAft>
                          <a:spcPts val="200"/>
                        </a:spcAft>
                      </a:pPr>
                      <a:r>
                        <a:rPr lang="es-ES" sz="2400" b="1" dirty="0">
                          <a:effectLst/>
                        </a:rPr>
                        <a:t>1.535</a:t>
                      </a:r>
                      <a:endParaRPr lang="es-CL" sz="2400" b="1" dirty="0">
                        <a:effectLst/>
                        <a:latin typeface="Palatino Linotype"/>
                        <a:ea typeface="Times New Roman"/>
                        <a:cs typeface="Times New Roman"/>
                      </a:endParaRPr>
                    </a:p>
                  </a:txBody>
                  <a:tcPr marT="0" marB="0"/>
                </a:tc>
              </a:tr>
              <a:tr h="617511">
                <a:tc>
                  <a:txBody>
                    <a:bodyPr/>
                    <a:lstStyle/>
                    <a:p>
                      <a:pPr algn="ctr">
                        <a:spcBef>
                          <a:spcPts val="200"/>
                        </a:spcBef>
                        <a:spcAft>
                          <a:spcPts val="200"/>
                        </a:spcAft>
                      </a:pPr>
                      <a:r>
                        <a:rPr lang="es-ES" sz="2000" b="1">
                          <a:effectLst/>
                        </a:rPr>
                        <a:t>UE</a:t>
                      </a:r>
                      <a:endParaRPr lang="es-CL" sz="2000" b="1">
                        <a:effectLst/>
                        <a:latin typeface="Palatino Linotype"/>
                        <a:ea typeface="Times New Roman"/>
                        <a:cs typeface="Times New Roman"/>
                      </a:endParaRPr>
                    </a:p>
                  </a:txBody>
                  <a:tcPr marT="0" marB="0"/>
                </a:tc>
                <a:tc>
                  <a:txBody>
                    <a:bodyPr/>
                    <a:lstStyle/>
                    <a:p>
                      <a:pPr algn="ctr">
                        <a:spcBef>
                          <a:spcPts val="200"/>
                        </a:spcBef>
                        <a:spcAft>
                          <a:spcPts val="200"/>
                        </a:spcAft>
                      </a:pPr>
                      <a:r>
                        <a:rPr lang="es-ES" sz="2400" b="1">
                          <a:effectLst/>
                        </a:rPr>
                        <a:t>288</a:t>
                      </a:r>
                      <a:endParaRPr lang="es-CL" sz="2400" b="1">
                        <a:effectLst/>
                        <a:latin typeface="Palatino Linotype"/>
                        <a:ea typeface="Times New Roman"/>
                        <a:cs typeface="Times New Roman"/>
                      </a:endParaRPr>
                    </a:p>
                  </a:txBody>
                  <a:tcPr marT="0" marB="0"/>
                </a:tc>
                <a:tc>
                  <a:txBody>
                    <a:bodyPr/>
                    <a:lstStyle/>
                    <a:p>
                      <a:pPr algn="ctr">
                        <a:spcBef>
                          <a:spcPts val="200"/>
                        </a:spcBef>
                        <a:spcAft>
                          <a:spcPts val="200"/>
                        </a:spcAft>
                      </a:pPr>
                      <a:r>
                        <a:rPr lang="es-ES" sz="2400" b="1" dirty="0">
                          <a:effectLst/>
                        </a:rPr>
                        <a:t>395</a:t>
                      </a:r>
                      <a:endParaRPr lang="es-CL" sz="2400" b="1" dirty="0">
                        <a:effectLst/>
                        <a:latin typeface="Palatino Linotype"/>
                        <a:ea typeface="Times New Roman"/>
                        <a:cs typeface="Times New Roman"/>
                      </a:endParaRPr>
                    </a:p>
                  </a:txBody>
                  <a:tcPr marT="0" marB="0"/>
                </a:tc>
                <a:tc>
                  <a:txBody>
                    <a:bodyPr/>
                    <a:lstStyle/>
                    <a:p>
                      <a:pPr algn="ctr">
                        <a:spcBef>
                          <a:spcPts val="200"/>
                        </a:spcBef>
                        <a:spcAft>
                          <a:spcPts val="200"/>
                        </a:spcAft>
                      </a:pPr>
                      <a:r>
                        <a:rPr lang="es-ES" sz="2400" b="1" dirty="0">
                          <a:effectLst/>
                        </a:rPr>
                        <a:t>228</a:t>
                      </a:r>
                      <a:endParaRPr lang="es-CL" sz="2400" b="1" dirty="0">
                        <a:effectLst/>
                        <a:latin typeface="Palatino Linotype"/>
                        <a:ea typeface="Times New Roman"/>
                        <a:cs typeface="Times New Roman"/>
                      </a:endParaRPr>
                    </a:p>
                  </a:txBody>
                  <a:tcPr marT="0" marB="0"/>
                </a:tc>
                <a:tc>
                  <a:txBody>
                    <a:bodyPr/>
                    <a:lstStyle/>
                    <a:p>
                      <a:pPr algn="ctr">
                        <a:spcBef>
                          <a:spcPts val="200"/>
                        </a:spcBef>
                        <a:spcAft>
                          <a:spcPts val="200"/>
                        </a:spcAft>
                      </a:pPr>
                      <a:r>
                        <a:rPr lang="es-ES" sz="2400" b="1" dirty="0">
                          <a:effectLst/>
                        </a:rPr>
                        <a:t>114</a:t>
                      </a:r>
                      <a:endParaRPr lang="es-CL" sz="2400" b="1" dirty="0">
                        <a:effectLst/>
                        <a:latin typeface="Palatino Linotype"/>
                        <a:ea typeface="Times New Roman"/>
                        <a:cs typeface="Times New Roman"/>
                      </a:endParaRPr>
                    </a:p>
                  </a:txBody>
                  <a:tcPr marT="0" marB="0"/>
                </a:tc>
              </a:tr>
              <a:tr h="617511">
                <a:tc>
                  <a:txBody>
                    <a:bodyPr/>
                    <a:lstStyle/>
                    <a:p>
                      <a:pPr algn="ctr">
                        <a:spcBef>
                          <a:spcPts val="200"/>
                        </a:spcBef>
                        <a:spcAft>
                          <a:spcPts val="200"/>
                        </a:spcAft>
                      </a:pPr>
                      <a:r>
                        <a:rPr lang="es-ES" sz="2000" b="1">
                          <a:effectLst/>
                        </a:rPr>
                        <a:t>China (Sin Hong Kong)</a:t>
                      </a:r>
                      <a:endParaRPr lang="es-CL" sz="2000" b="1">
                        <a:effectLst/>
                        <a:latin typeface="Palatino Linotype"/>
                        <a:ea typeface="Times New Roman"/>
                        <a:cs typeface="Times New Roman"/>
                      </a:endParaRPr>
                    </a:p>
                  </a:txBody>
                  <a:tcPr marT="0" marB="0"/>
                </a:tc>
                <a:tc>
                  <a:txBody>
                    <a:bodyPr/>
                    <a:lstStyle/>
                    <a:p>
                      <a:pPr algn="ctr">
                        <a:spcBef>
                          <a:spcPts val="200"/>
                        </a:spcBef>
                        <a:spcAft>
                          <a:spcPts val="200"/>
                        </a:spcAft>
                      </a:pPr>
                      <a:r>
                        <a:rPr lang="es-ES" sz="2400" b="1">
                          <a:effectLst/>
                        </a:rPr>
                        <a:t>155</a:t>
                      </a:r>
                      <a:endParaRPr lang="es-CL" sz="2400" b="1">
                        <a:effectLst/>
                        <a:latin typeface="Palatino Linotype"/>
                        <a:ea typeface="Times New Roman"/>
                        <a:cs typeface="Times New Roman"/>
                      </a:endParaRPr>
                    </a:p>
                  </a:txBody>
                  <a:tcPr marT="0" marB="0"/>
                </a:tc>
                <a:tc>
                  <a:txBody>
                    <a:bodyPr/>
                    <a:lstStyle/>
                    <a:p>
                      <a:pPr algn="ctr">
                        <a:spcBef>
                          <a:spcPts val="200"/>
                        </a:spcBef>
                        <a:spcAft>
                          <a:spcPts val="200"/>
                        </a:spcAft>
                      </a:pPr>
                      <a:r>
                        <a:rPr lang="es-ES" sz="2400" b="1">
                          <a:effectLst/>
                        </a:rPr>
                        <a:t>840</a:t>
                      </a:r>
                      <a:endParaRPr lang="es-CL" sz="2400" b="1">
                        <a:effectLst/>
                        <a:latin typeface="Palatino Linotype"/>
                        <a:ea typeface="Times New Roman"/>
                        <a:cs typeface="Times New Roman"/>
                      </a:endParaRPr>
                    </a:p>
                  </a:txBody>
                  <a:tcPr marT="0" marB="0"/>
                </a:tc>
                <a:tc>
                  <a:txBody>
                    <a:bodyPr/>
                    <a:lstStyle/>
                    <a:p>
                      <a:pPr algn="ctr">
                        <a:spcBef>
                          <a:spcPts val="200"/>
                        </a:spcBef>
                        <a:spcAft>
                          <a:spcPts val="200"/>
                        </a:spcAft>
                      </a:pPr>
                      <a:r>
                        <a:rPr lang="es-ES" sz="2400" b="1" dirty="0">
                          <a:effectLst/>
                        </a:rPr>
                        <a:t>78</a:t>
                      </a:r>
                      <a:endParaRPr lang="es-CL" sz="2400" b="1" dirty="0">
                        <a:effectLst/>
                        <a:latin typeface="Palatino Linotype"/>
                        <a:ea typeface="Times New Roman"/>
                        <a:cs typeface="Times New Roman"/>
                      </a:endParaRPr>
                    </a:p>
                  </a:txBody>
                  <a:tcPr marT="0" marB="0"/>
                </a:tc>
                <a:tc>
                  <a:txBody>
                    <a:bodyPr/>
                    <a:lstStyle/>
                    <a:p>
                      <a:pPr algn="ctr">
                        <a:spcBef>
                          <a:spcPts val="200"/>
                        </a:spcBef>
                        <a:spcAft>
                          <a:spcPts val="200"/>
                        </a:spcAft>
                      </a:pPr>
                      <a:r>
                        <a:rPr lang="es-ES" sz="2400" b="1" dirty="0">
                          <a:effectLst/>
                        </a:rPr>
                        <a:t>127</a:t>
                      </a:r>
                      <a:endParaRPr lang="es-CL" sz="2400" b="1" dirty="0">
                        <a:effectLst/>
                        <a:latin typeface="Palatino Linotype"/>
                        <a:ea typeface="Times New Roman"/>
                        <a:cs typeface="Times New Roman"/>
                      </a:endParaRPr>
                    </a:p>
                  </a:txBody>
                  <a:tcPr marT="0" marB="0"/>
                </a:tc>
              </a:tr>
              <a:tr h="617511">
                <a:tc>
                  <a:txBody>
                    <a:bodyPr/>
                    <a:lstStyle/>
                    <a:p>
                      <a:pPr algn="ctr">
                        <a:spcBef>
                          <a:spcPts val="200"/>
                        </a:spcBef>
                        <a:spcAft>
                          <a:spcPts val="200"/>
                        </a:spcAft>
                      </a:pPr>
                      <a:r>
                        <a:rPr lang="es-ES" sz="2000" b="1">
                          <a:effectLst/>
                        </a:rPr>
                        <a:t>Hong Kong</a:t>
                      </a:r>
                      <a:endParaRPr lang="es-CL" sz="2000" b="1">
                        <a:effectLst/>
                        <a:latin typeface="Palatino Linotype"/>
                        <a:ea typeface="Times New Roman"/>
                        <a:cs typeface="Times New Roman"/>
                      </a:endParaRPr>
                    </a:p>
                  </a:txBody>
                  <a:tcPr marT="0" marB="0"/>
                </a:tc>
                <a:tc>
                  <a:txBody>
                    <a:bodyPr/>
                    <a:lstStyle/>
                    <a:p>
                      <a:pPr algn="ctr">
                        <a:spcBef>
                          <a:spcPts val="200"/>
                        </a:spcBef>
                        <a:spcAft>
                          <a:spcPts val="200"/>
                        </a:spcAft>
                      </a:pPr>
                      <a:r>
                        <a:rPr lang="es-ES" sz="2400" b="1">
                          <a:effectLst/>
                        </a:rPr>
                        <a:t>210</a:t>
                      </a:r>
                      <a:endParaRPr lang="es-CL" sz="2400" b="1">
                        <a:effectLst/>
                        <a:latin typeface="Palatino Linotype"/>
                        <a:ea typeface="Times New Roman"/>
                        <a:cs typeface="Times New Roman"/>
                      </a:endParaRPr>
                    </a:p>
                  </a:txBody>
                  <a:tcPr marT="0" marB="0"/>
                </a:tc>
                <a:tc>
                  <a:txBody>
                    <a:bodyPr/>
                    <a:lstStyle/>
                    <a:p>
                      <a:pPr algn="ctr">
                        <a:spcBef>
                          <a:spcPts val="200"/>
                        </a:spcBef>
                        <a:spcAft>
                          <a:spcPts val="200"/>
                        </a:spcAft>
                      </a:pPr>
                      <a:r>
                        <a:rPr lang="es-ES" sz="2400" b="1">
                          <a:effectLst/>
                        </a:rPr>
                        <a:t>441</a:t>
                      </a:r>
                      <a:endParaRPr lang="es-CL" sz="2400" b="1">
                        <a:effectLst/>
                        <a:latin typeface="Palatino Linotype"/>
                        <a:ea typeface="Times New Roman"/>
                        <a:cs typeface="Times New Roman"/>
                      </a:endParaRPr>
                    </a:p>
                  </a:txBody>
                  <a:tcPr marT="0" marB="0"/>
                </a:tc>
                <a:tc>
                  <a:txBody>
                    <a:bodyPr/>
                    <a:lstStyle/>
                    <a:p>
                      <a:endParaRPr lang="es-CL" sz="2400" b="1" dirty="0">
                        <a:effectLst/>
                        <a:latin typeface="Calibri"/>
                        <a:cs typeface="Times New Roman"/>
                      </a:endParaRPr>
                    </a:p>
                  </a:txBody>
                  <a:tcPr marT="0" marB="0"/>
                </a:tc>
                <a:tc>
                  <a:txBody>
                    <a:bodyPr/>
                    <a:lstStyle/>
                    <a:p>
                      <a:endParaRPr lang="es-CL" sz="2400" b="1" dirty="0" smtClean="0">
                        <a:effectLst/>
                        <a:latin typeface="Calibri"/>
                        <a:cs typeface="Times New Roman"/>
                      </a:endParaRPr>
                    </a:p>
                    <a:p>
                      <a:endParaRPr lang="es-CL" sz="2400" b="1" dirty="0">
                        <a:effectLst/>
                        <a:latin typeface="Calibri"/>
                        <a:cs typeface="Times New Roman"/>
                      </a:endParaRPr>
                    </a:p>
                  </a:txBody>
                  <a:tcPr marT="0" marB="0"/>
                </a:tc>
              </a:tr>
            </a:tbl>
          </a:graphicData>
        </a:graphic>
      </p:graphicFrame>
      <p:sp>
        <p:nvSpPr>
          <p:cNvPr id="3" name="Rectángulo 2"/>
          <p:cNvSpPr/>
          <p:nvPr/>
        </p:nvSpPr>
        <p:spPr>
          <a:xfrm>
            <a:off x="423317" y="1027508"/>
            <a:ext cx="11352581" cy="954107"/>
          </a:xfrm>
          <a:prstGeom prst="rect">
            <a:avLst/>
          </a:prstGeom>
        </p:spPr>
        <p:txBody>
          <a:bodyPr wrap="square">
            <a:spAutoFit/>
          </a:bodyPr>
          <a:lstStyle/>
          <a:p>
            <a:pPr lvl="0" fontAlgn="base">
              <a:spcBef>
                <a:spcPct val="0"/>
              </a:spcBef>
              <a:spcAft>
                <a:spcPct val="0"/>
              </a:spcAft>
            </a:pPr>
            <a:r>
              <a:rPr lang="es-CL" sz="2800" dirty="0">
                <a:solidFill>
                  <a:srgbClr val="000000"/>
                </a:solidFill>
                <a:ea typeface="Times New Roman" pitchFamily="18" charset="0"/>
                <a:cs typeface="Times New Roman" pitchFamily="18" charset="0"/>
              </a:rPr>
              <a:t>Proyección de importaciones y exportaciones de carne bovina en países seleccionados (miles de ton peso canal)</a:t>
            </a:r>
            <a:endParaRPr lang="es-CL" sz="2800" dirty="0">
              <a:cs typeface="Arial" pitchFamily="34" charset="0"/>
            </a:endParaRPr>
          </a:p>
        </p:txBody>
      </p:sp>
      <p:sp>
        <p:nvSpPr>
          <p:cNvPr id="6" name="5 CuadroTexto"/>
          <p:cNvSpPr txBox="1"/>
          <p:nvPr/>
        </p:nvSpPr>
        <p:spPr>
          <a:xfrm>
            <a:off x="8087380" y="6295043"/>
            <a:ext cx="3687081" cy="369332"/>
          </a:xfrm>
          <a:prstGeom prst="rect">
            <a:avLst/>
          </a:prstGeom>
          <a:noFill/>
        </p:spPr>
        <p:txBody>
          <a:bodyPr wrap="square" rtlCol="0">
            <a:spAutoFit/>
          </a:bodyPr>
          <a:lstStyle/>
          <a:p>
            <a:pPr lvl="0" eaLnBrk="0" fontAlgn="base" hangingPunct="0">
              <a:spcBef>
                <a:spcPct val="0"/>
              </a:spcBef>
              <a:spcAft>
                <a:spcPct val="0"/>
              </a:spcAft>
            </a:pPr>
            <a:r>
              <a:rPr kumimoji="0" lang="es-CL" b="0" i="1" u="none" strike="noStrike" cap="none" normalizeH="0" baseline="0" dirty="0" smtClean="0">
                <a:ln>
                  <a:noFill/>
                </a:ln>
                <a:solidFill>
                  <a:schemeClr val="tx1"/>
                </a:solidFill>
                <a:effectLst/>
                <a:latin typeface="Palatino Linotype" pitchFamily="18" charset="0"/>
                <a:ea typeface="Times New Roman" pitchFamily="18" charset="0"/>
                <a:cs typeface="Times New Roman" pitchFamily="18" charset="0"/>
              </a:rPr>
              <a:t>Fuente: OCDE FAO 2014</a:t>
            </a:r>
            <a:endParaRPr kumimoji="0" lang="es-CL"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9748989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ES" dirty="0"/>
              <a:t>3</a:t>
            </a:r>
            <a:r>
              <a:rPr lang="es-ES" dirty="0" smtClean="0"/>
              <a:t>. </a:t>
            </a:r>
            <a:r>
              <a:rPr lang="es-ES" dirty="0"/>
              <a:t>Mercados objetivo</a:t>
            </a:r>
          </a:p>
        </p:txBody>
      </p:sp>
      <p:sp>
        <p:nvSpPr>
          <p:cNvPr id="7" name="Rectángulo 6"/>
          <p:cNvSpPr/>
          <p:nvPr/>
        </p:nvSpPr>
        <p:spPr>
          <a:xfrm>
            <a:off x="479551" y="1358444"/>
            <a:ext cx="6126998" cy="584776"/>
          </a:xfrm>
          <a:prstGeom prst="rect">
            <a:avLst/>
          </a:prstGeom>
        </p:spPr>
        <p:txBody>
          <a:bodyPr wrap="none">
            <a:spAutoFit/>
          </a:bodyPr>
          <a:lstStyle/>
          <a:p>
            <a:r>
              <a:rPr lang="es-CL" sz="3200" b="1" dirty="0"/>
              <a:t>Estimación de precios y volúmenes</a:t>
            </a:r>
            <a:endParaRPr lang="es-ES" sz="3200" b="1" dirty="0"/>
          </a:p>
        </p:txBody>
      </p:sp>
      <p:sp>
        <p:nvSpPr>
          <p:cNvPr id="8" name="2 Marcador de contenido"/>
          <p:cNvSpPr>
            <a:spLocks noGrp="1"/>
          </p:cNvSpPr>
          <p:nvPr>
            <p:ph idx="1"/>
          </p:nvPr>
        </p:nvSpPr>
        <p:spPr>
          <a:xfrm>
            <a:off x="838200" y="2864796"/>
            <a:ext cx="10515600" cy="3466406"/>
          </a:xfrm>
        </p:spPr>
        <p:txBody>
          <a:bodyPr>
            <a:normAutofit/>
          </a:bodyPr>
          <a:lstStyle/>
          <a:p>
            <a:pPr lvl="0"/>
            <a:r>
              <a:rPr lang="es-ES" dirty="0"/>
              <a:t>Estrategia de cortes de calidad (cortes del “medio” 25- 27% de la canal). En este grupo de cortes se esperaría un </a:t>
            </a:r>
            <a:r>
              <a:rPr lang="es-ES" b="1" dirty="0"/>
              <a:t>“sobreprecio” de hasta un 50%. </a:t>
            </a:r>
            <a:r>
              <a:rPr lang="es-ES" dirty="0"/>
              <a:t>En esta estrategia, los atributos más significativos son: carne natural (Estados Unidos), alimentada a pasto (UE) y marca “Patagonia” para ambos </a:t>
            </a:r>
            <a:r>
              <a:rPr lang="es-ES" dirty="0" smtClean="0"/>
              <a:t>mercados.</a:t>
            </a:r>
          </a:p>
          <a:p>
            <a:r>
              <a:rPr lang="es-ES" dirty="0" smtClean="0"/>
              <a:t>Venta a mercados específicos de mayores precios para determinados cortes (15 - 20% canal). Acá se esperaría un </a:t>
            </a:r>
            <a:r>
              <a:rPr lang="es-ES" b="1" dirty="0" smtClean="0"/>
              <a:t>sobreprecio de hasta un 20%</a:t>
            </a:r>
            <a:r>
              <a:rPr lang="es-ES" dirty="0" smtClean="0"/>
              <a:t> en los envíos, con el mercado de China y Hong Kong como actores principales.</a:t>
            </a:r>
            <a:endParaRPr lang="es-CL" dirty="0" smtClean="0"/>
          </a:p>
          <a:p>
            <a:pPr lvl="0"/>
            <a:endParaRPr lang="es-ES" dirty="0" smtClean="0"/>
          </a:p>
          <a:p>
            <a:pPr marL="0" indent="0">
              <a:buNone/>
            </a:pPr>
            <a:endParaRPr lang="es-CL" dirty="0"/>
          </a:p>
        </p:txBody>
      </p:sp>
    </p:spTree>
    <p:extLst>
      <p:ext uri="{BB962C8B-B14F-4D97-AF65-F5344CB8AC3E}">
        <p14:creationId xmlns:p14="http://schemas.microsoft.com/office/powerpoint/2010/main" val="31409447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ES" dirty="0"/>
              <a:t>3</a:t>
            </a:r>
            <a:r>
              <a:rPr lang="es-ES" dirty="0" smtClean="0"/>
              <a:t>. </a:t>
            </a:r>
            <a:r>
              <a:rPr lang="es-ES" dirty="0"/>
              <a:t>Mercados objetivo</a:t>
            </a:r>
          </a:p>
        </p:txBody>
      </p:sp>
      <p:sp>
        <p:nvSpPr>
          <p:cNvPr id="3" name="Marcador de contenido 2"/>
          <p:cNvSpPr>
            <a:spLocks noGrp="1"/>
          </p:cNvSpPr>
          <p:nvPr>
            <p:ph idx="1"/>
          </p:nvPr>
        </p:nvSpPr>
        <p:spPr>
          <a:xfrm>
            <a:off x="888276" y="1084218"/>
            <a:ext cx="10922725" cy="5773782"/>
          </a:xfrm>
        </p:spPr>
        <p:txBody>
          <a:bodyPr vert="horz" lIns="91440" tIns="45720" rIns="91440" bIns="45720" rtlCol="0">
            <a:noAutofit/>
          </a:bodyPr>
          <a:lstStyle/>
          <a:p>
            <a:pPr marL="0" indent="0">
              <a:lnSpc>
                <a:spcPct val="120000"/>
              </a:lnSpc>
              <a:spcBef>
                <a:spcPts val="0"/>
              </a:spcBef>
              <a:buNone/>
            </a:pPr>
            <a:r>
              <a:rPr lang="es-CL" sz="2800" b="1" dirty="0" smtClean="0"/>
              <a:t>Brechas</a:t>
            </a:r>
            <a:r>
              <a:rPr lang="es-CL" sz="2800" b="1" dirty="0"/>
              <a:t>/Desafíos inmediatos</a:t>
            </a:r>
          </a:p>
          <a:p>
            <a:pPr lvl="0"/>
            <a:r>
              <a:rPr lang="es-ES" dirty="0"/>
              <a:t>Avanzar en la instalación en las ganaderías de la región, de las prácticas incorporadas en el </a:t>
            </a:r>
            <a:r>
              <a:rPr lang="es-ES" b="1" dirty="0"/>
              <a:t>protocolo de carne natural</a:t>
            </a:r>
            <a:r>
              <a:rPr lang="es-ES" dirty="0"/>
              <a:t> con particular énfasis en el conjunto de prácticas que permiten dar seguridad a los consumidores de que se trata efectivamente de animales criados naturalmente.</a:t>
            </a:r>
            <a:endParaRPr lang="es-CL" dirty="0"/>
          </a:p>
          <a:p>
            <a:pPr lvl="0"/>
            <a:r>
              <a:rPr lang="es-ES" dirty="0"/>
              <a:t>Reinstalar el programa PABCO. El Programa PABCO proporciona </a:t>
            </a:r>
            <a:r>
              <a:rPr lang="es-ES" b="1" dirty="0"/>
              <a:t>garantías a la producción animal</a:t>
            </a:r>
            <a:r>
              <a:rPr lang="es-ES" dirty="0"/>
              <a:t> </a:t>
            </a:r>
            <a:r>
              <a:rPr lang="es-ES" b="1" dirty="0"/>
              <a:t>para respaldar: la certificación de productos aptos para consumo humano</a:t>
            </a:r>
            <a:r>
              <a:rPr lang="es-ES" dirty="0"/>
              <a:t> (las cuales son exigidas por la regulación nacional) y aquellos</a:t>
            </a:r>
            <a:r>
              <a:rPr lang="es-ES" b="1" dirty="0"/>
              <a:t> requisitos establecidos</a:t>
            </a:r>
            <a:r>
              <a:rPr lang="es-ES" dirty="0"/>
              <a:t> por los servicios oficiales de los países o mercados de destino de las exportaciones.</a:t>
            </a:r>
            <a:endParaRPr lang="es-CL" dirty="0"/>
          </a:p>
          <a:p>
            <a:pPr lvl="0"/>
            <a:r>
              <a:rPr lang="es-ES" dirty="0"/>
              <a:t>Fortalecer el programa de trazabilidad.</a:t>
            </a:r>
            <a:endParaRPr lang="es-CL" dirty="0"/>
          </a:p>
          <a:p>
            <a:pPr lvl="0"/>
            <a:r>
              <a:rPr lang="es-ES" dirty="0"/>
              <a:t>Modificar los programas, de acuerdo a los requisitos de mercado.</a:t>
            </a:r>
            <a:endParaRPr lang="es-CL" dirty="0"/>
          </a:p>
          <a:p>
            <a:pPr marL="0" indent="0">
              <a:lnSpc>
                <a:spcPct val="120000"/>
              </a:lnSpc>
              <a:spcBef>
                <a:spcPts val="0"/>
              </a:spcBef>
              <a:buNone/>
            </a:pPr>
            <a:endParaRPr lang="es-CL" sz="2800" b="1" dirty="0"/>
          </a:p>
          <a:p>
            <a:pPr marL="0" indent="0">
              <a:lnSpc>
                <a:spcPct val="120000"/>
              </a:lnSpc>
              <a:spcBef>
                <a:spcPts val="0"/>
              </a:spcBef>
              <a:buNone/>
            </a:pPr>
            <a:endParaRPr lang="es-CL" sz="2000" dirty="0"/>
          </a:p>
          <a:p>
            <a:pPr marL="0" indent="0">
              <a:lnSpc>
                <a:spcPct val="120000"/>
              </a:lnSpc>
              <a:spcBef>
                <a:spcPts val="0"/>
              </a:spcBef>
              <a:buNone/>
            </a:pPr>
            <a:endParaRPr lang="es-CL" sz="2000" dirty="0"/>
          </a:p>
          <a:p>
            <a:pPr marL="0" indent="0">
              <a:lnSpc>
                <a:spcPct val="120000"/>
              </a:lnSpc>
              <a:spcBef>
                <a:spcPts val="0"/>
              </a:spcBef>
              <a:buNone/>
            </a:pPr>
            <a:endParaRPr lang="es-CL" sz="2000" dirty="0"/>
          </a:p>
          <a:p>
            <a:pPr marL="0" indent="0">
              <a:lnSpc>
                <a:spcPct val="120000"/>
              </a:lnSpc>
              <a:spcBef>
                <a:spcPts val="0"/>
              </a:spcBef>
              <a:buNone/>
            </a:pPr>
            <a:endParaRPr lang="es-CL" sz="2000" dirty="0"/>
          </a:p>
        </p:txBody>
      </p:sp>
    </p:spTree>
    <p:extLst>
      <p:ext uri="{BB962C8B-B14F-4D97-AF65-F5344CB8AC3E}">
        <p14:creationId xmlns:p14="http://schemas.microsoft.com/office/powerpoint/2010/main" val="21675789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
          <p:cNvSpPr txBox="1"/>
          <p:nvPr/>
        </p:nvSpPr>
        <p:spPr>
          <a:xfrm rot="16200000">
            <a:off x="7403448" y="2828837"/>
            <a:ext cx="6858000" cy="1200329"/>
          </a:xfrm>
          <a:prstGeom prst="rect">
            <a:avLst/>
          </a:prstGeom>
          <a:solidFill>
            <a:srgbClr val="C00000"/>
          </a:solidFill>
        </p:spPr>
        <p:txBody>
          <a:bodyPr wrap="square" rtlCol="0">
            <a:spAutoFit/>
          </a:bodyPr>
          <a:lstStyle/>
          <a:p>
            <a:pPr lvl="0" algn="ctr"/>
            <a:r>
              <a:rPr lang="es-CL" sz="3600" kern="0" dirty="0">
                <a:solidFill>
                  <a:schemeClr val="bg1"/>
                </a:solidFill>
                <a:latin typeface="Gotham Bold"/>
              </a:rPr>
              <a:t>4.Brechas socio-culturales y mapa de actores</a:t>
            </a:r>
          </a:p>
        </p:txBody>
      </p:sp>
      <p:pic>
        <p:nvPicPr>
          <p:cNvPr id="2" name="Imagen 1"/>
          <p:cNvPicPr>
            <a:picLocks noChangeAspect="1"/>
          </p:cNvPicPr>
          <p:nvPr/>
        </p:nvPicPr>
        <p:blipFill>
          <a:blip r:embed="rId3" cstate="print">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152400" y="400050"/>
            <a:ext cx="9922933" cy="5581650"/>
          </a:xfrm>
          <a:prstGeom prst="rect">
            <a:avLst/>
          </a:prstGeom>
        </p:spPr>
      </p:pic>
    </p:spTree>
    <p:extLst>
      <p:ext uri="{BB962C8B-B14F-4D97-AF65-F5344CB8AC3E}">
        <p14:creationId xmlns:p14="http://schemas.microsoft.com/office/powerpoint/2010/main" val="356591828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b="1" dirty="0" smtClean="0"/>
              <a:t>¿Qué es Capital Social?</a:t>
            </a:r>
            <a:br>
              <a:rPr lang="es-CL" b="1" dirty="0" smtClean="0"/>
            </a:br>
            <a:endParaRPr lang="es-CL" dirty="0"/>
          </a:p>
        </p:txBody>
      </p:sp>
      <p:sp>
        <p:nvSpPr>
          <p:cNvPr id="3" name="2 Marcador de contenido"/>
          <p:cNvSpPr>
            <a:spLocks noGrp="1"/>
          </p:cNvSpPr>
          <p:nvPr>
            <p:ph idx="1"/>
          </p:nvPr>
        </p:nvSpPr>
        <p:spPr>
          <a:xfrm>
            <a:off x="2028093" y="1084218"/>
            <a:ext cx="8370276" cy="5041946"/>
          </a:xfrm>
        </p:spPr>
        <p:txBody>
          <a:bodyPr>
            <a:normAutofit/>
          </a:bodyPr>
          <a:lstStyle/>
          <a:p>
            <a:pPr marL="0" indent="0">
              <a:buNone/>
            </a:pPr>
            <a:r>
              <a:rPr lang="es-CL" sz="3200" b="1" dirty="0" smtClean="0"/>
              <a:t> </a:t>
            </a:r>
          </a:p>
          <a:p>
            <a:pPr marL="0" indent="0">
              <a:buNone/>
            </a:pPr>
            <a:r>
              <a:rPr lang="es-CL" sz="3200" b="1" dirty="0" smtClean="0"/>
              <a:t> Capacidad </a:t>
            </a:r>
            <a:r>
              <a:rPr lang="es-CL" sz="3200" b="1" dirty="0"/>
              <a:t>de producir valor de </a:t>
            </a:r>
            <a:r>
              <a:rPr lang="es-CL" sz="3200" b="1" dirty="0" smtClean="0"/>
              <a:t>una  organización </a:t>
            </a:r>
            <a:r>
              <a:rPr lang="es-CL" sz="3200" b="1" dirty="0"/>
              <a:t>humana, </a:t>
            </a:r>
            <a:r>
              <a:rPr lang="es-CL" sz="3200" b="1" dirty="0" smtClean="0"/>
              <a:t>a </a:t>
            </a:r>
            <a:r>
              <a:rPr lang="es-CL" sz="3200" b="1" dirty="0"/>
              <a:t>partir de </a:t>
            </a:r>
            <a:r>
              <a:rPr lang="es-CL" sz="3200" b="1" dirty="0" smtClean="0"/>
              <a:t>la  interacción </a:t>
            </a:r>
            <a:r>
              <a:rPr lang="es-CL" sz="3200" b="1" dirty="0"/>
              <a:t>sinérgica y alineada de </a:t>
            </a:r>
            <a:r>
              <a:rPr lang="es-CL" sz="3200" b="1" dirty="0" smtClean="0"/>
              <a:t>las  personas </a:t>
            </a:r>
            <a:r>
              <a:rPr lang="es-CL" sz="3200" b="1" dirty="0"/>
              <a:t>que la componen.</a:t>
            </a:r>
            <a:endParaRPr lang="es-CL" sz="3200" dirty="0"/>
          </a:p>
        </p:txBody>
      </p:sp>
    </p:spTree>
    <p:extLst>
      <p:ext uri="{BB962C8B-B14F-4D97-AF65-F5344CB8AC3E}">
        <p14:creationId xmlns:p14="http://schemas.microsoft.com/office/powerpoint/2010/main" val="20022688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400" dirty="0"/>
              <a:t>Agenda</a:t>
            </a:r>
            <a:endParaRPr lang="es-ES" dirty="0"/>
          </a:p>
        </p:txBody>
      </p:sp>
      <p:graphicFrame>
        <p:nvGraphicFramePr>
          <p:cNvPr id="3" name="Diagrama 2"/>
          <p:cNvGraphicFramePr/>
          <p:nvPr>
            <p:extLst>
              <p:ext uri="{D42A27DB-BD31-4B8C-83A1-F6EECF244321}">
                <p14:modId xmlns:p14="http://schemas.microsoft.com/office/powerpoint/2010/main" val="2843527030"/>
              </p:ext>
            </p:extLst>
          </p:nvPr>
        </p:nvGraphicFramePr>
        <p:xfrm>
          <a:off x="2030943" y="1883450"/>
          <a:ext cx="8128000" cy="47416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728744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b="1" dirty="0" smtClean="0"/>
              <a:t>Componentes del capital social</a:t>
            </a:r>
            <a:br>
              <a:rPr lang="es-CL" b="1" dirty="0" smtClean="0"/>
            </a:br>
            <a:endParaRPr lang="es-CL" dirty="0"/>
          </a:p>
        </p:txBody>
      </p:sp>
      <p:sp>
        <p:nvSpPr>
          <p:cNvPr id="3" name="2 Marcador de contenido"/>
          <p:cNvSpPr>
            <a:spLocks noGrp="1"/>
          </p:cNvSpPr>
          <p:nvPr>
            <p:ph idx="1"/>
          </p:nvPr>
        </p:nvSpPr>
        <p:spPr/>
        <p:txBody>
          <a:bodyPr>
            <a:normAutofit/>
          </a:bodyPr>
          <a:lstStyle/>
          <a:p>
            <a:pPr marL="0" indent="0">
              <a:buNone/>
            </a:pPr>
            <a:r>
              <a:rPr lang="es-CL" dirty="0" smtClean="0"/>
              <a:t>• </a:t>
            </a:r>
            <a:r>
              <a:rPr lang="es-CL" sz="2800" b="1" dirty="0"/>
              <a:t>Capital humano: </a:t>
            </a:r>
            <a:r>
              <a:rPr lang="es-CL" sz="2800" dirty="0"/>
              <a:t>capacidad de las personas </a:t>
            </a:r>
            <a:r>
              <a:rPr lang="es-CL" sz="2800" dirty="0" smtClean="0"/>
              <a:t>para producir </a:t>
            </a:r>
            <a:r>
              <a:rPr lang="es-CL" sz="2800" dirty="0"/>
              <a:t>valor en coordinación con otros.</a:t>
            </a:r>
          </a:p>
          <a:p>
            <a:pPr marL="0" indent="0">
              <a:buNone/>
            </a:pPr>
            <a:r>
              <a:rPr lang="es-CL" sz="2800" dirty="0"/>
              <a:t>• </a:t>
            </a:r>
            <a:r>
              <a:rPr lang="es-CL" sz="2800" b="1" dirty="0"/>
              <a:t>Capital relacional: </a:t>
            </a:r>
            <a:r>
              <a:rPr lang="es-CL" sz="2800" dirty="0"/>
              <a:t>la capacidad de </a:t>
            </a:r>
            <a:r>
              <a:rPr lang="es-CL" sz="2800" dirty="0" smtClean="0"/>
              <a:t>las organizaciones </a:t>
            </a:r>
            <a:r>
              <a:rPr lang="es-CL" sz="2800" dirty="0"/>
              <a:t>de producir y mantener las redes </a:t>
            </a:r>
            <a:r>
              <a:rPr lang="es-CL" sz="2800" dirty="0" smtClean="0"/>
              <a:t>de colaboración </a:t>
            </a:r>
            <a:r>
              <a:rPr lang="es-CL" sz="2800" dirty="0"/>
              <a:t>para de producir valor.</a:t>
            </a:r>
          </a:p>
          <a:p>
            <a:pPr marL="0" indent="0">
              <a:buNone/>
            </a:pPr>
            <a:r>
              <a:rPr lang="es-CL" sz="2800" dirty="0"/>
              <a:t>• </a:t>
            </a:r>
            <a:r>
              <a:rPr lang="es-CL" sz="2800" b="1" dirty="0"/>
              <a:t>Capital ambiental: </a:t>
            </a:r>
            <a:r>
              <a:rPr lang="es-CL" sz="2800" dirty="0"/>
              <a:t>calidad de los contextos </a:t>
            </a:r>
            <a:r>
              <a:rPr lang="es-CL" sz="2800" dirty="0" smtClean="0"/>
              <a:t>sociales disponibles </a:t>
            </a:r>
            <a:r>
              <a:rPr lang="es-CL" sz="2800" dirty="0"/>
              <a:t>para que los individuos y </a:t>
            </a:r>
            <a:r>
              <a:rPr lang="es-CL" sz="2800" dirty="0" smtClean="0"/>
              <a:t>organizaciones interactúen </a:t>
            </a:r>
            <a:r>
              <a:rPr lang="es-CL" sz="2800" dirty="0"/>
              <a:t>en función de la producción de valor.</a:t>
            </a:r>
          </a:p>
          <a:p>
            <a:pPr marL="0" indent="0">
              <a:buNone/>
            </a:pPr>
            <a:r>
              <a:rPr lang="es-CL" sz="2800" dirty="0"/>
              <a:t>• </a:t>
            </a:r>
            <a:r>
              <a:rPr lang="es-CL" sz="2800" b="1" dirty="0"/>
              <a:t>Capital direccional: </a:t>
            </a:r>
            <a:r>
              <a:rPr lang="es-CL" sz="2800" dirty="0"/>
              <a:t>alineamiento de las personas </a:t>
            </a:r>
            <a:r>
              <a:rPr lang="es-CL" sz="2800" dirty="0" smtClean="0"/>
              <a:t>y la </a:t>
            </a:r>
            <a:r>
              <a:rPr lang="es-CL" sz="2800" dirty="0"/>
              <a:t>organización con un propósito común.</a:t>
            </a:r>
          </a:p>
        </p:txBody>
      </p:sp>
    </p:spTree>
    <p:extLst>
      <p:ext uri="{BB962C8B-B14F-4D97-AF65-F5344CB8AC3E}">
        <p14:creationId xmlns:p14="http://schemas.microsoft.com/office/powerpoint/2010/main" val="379640775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ES" dirty="0"/>
              <a:t>4. </a:t>
            </a:r>
            <a:r>
              <a:rPr lang="es-CL" dirty="0"/>
              <a:t>Brechas socio-culturales y mapa de actores</a:t>
            </a:r>
            <a:endParaRPr lang="es-ES" dirty="0"/>
          </a:p>
        </p:txBody>
      </p:sp>
      <p:sp>
        <p:nvSpPr>
          <p:cNvPr id="3" name="Marcador de contenido 2"/>
          <p:cNvSpPr>
            <a:spLocks noGrp="1"/>
          </p:cNvSpPr>
          <p:nvPr>
            <p:ph idx="1"/>
          </p:nvPr>
        </p:nvSpPr>
        <p:spPr>
          <a:xfrm>
            <a:off x="384834" y="1141950"/>
            <a:ext cx="11352582" cy="5497152"/>
          </a:xfrm>
        </p:spPr>
        <p:txBody>
          <a:bodyPr vert="horz" lIns="91440" tIns="45720" rIns="91440" bIns="45720" rtlCol="0">
            <a:noAutofit/>
          </a:bodyPr>
          <a:lstStyle/>
          <a:p>
            <a:pPr marL="0" indent="0">
              <a:lnSpc>
                <a:spcPct val="120000"/>
              </a:lnSpc>
              <a:spcBef>
                <a:spcPts val="0"/>
              </a:spcBef>
              <a:buNone/>
            </a:pPr>
            <a:r>
              <a:rPr lang="es-CL" sz="2800" b="1" dirty="0" smtClean="0"/>
              <a:t>CONCLUSIONES CAPITAL SOCIAL</a:t>
            </a:r>
          </a:p>
          <a:p>
            <a:pPr marL="0" indent="0">
              <a:lnSpc>
                <a:spcPct val="120000"/>
              </a:lnSpc>
              <a:spcBef>
                <a:spcPts val="0"/>
              </a:spcBef>
              <a:buNone/>
            </a:pPr>
            <a:endParaRPr lang="es-CL" sz="2800" b="1" dirty="0" smtClean="0"/>
          </a:p>
          <a:p>
            <a:pPr marL="285750" lvl="1" indent="-285750">
              <a:lnSpc>
                <a:spcPct val="120000"/>
              </a:lnSpc>
              <a:spcBef>
                <a:spcPts val="0"/>
              </a:spcBef>
              <a:buClr>
                <a:schemeClr val="tx1"/>
              </a:buClr>
              <a:buFont typeface="Wingdings" pitchFamily="2" charset="2"/>
              <a:buChar char="ü"/>
            </a:pPr>
            <a:r>
              <a:rPr lang="es-CL" sz="2400" dirty="0">
                <a:solidFill>
                  <a:prstClr val="black"/>
                </a:solidFill>
              </a:rPr>
              <a:t>  El 69,47% considera que el nivel de confianza es muy bajo</a:t>
            </a:r>
            <a:endParaRPr lang="es-ES_tradnl" sz="2400" dirty="0">
              <a:solidFill>
                <a:prstClr val="black"/>
              </a:solidFill>
            </a:endParaRPr>
          </a:p>
          <a:p>
            <a:pPr marL="285750" lvl="1" indent="-285750">
              <a:lnSpc>
                <a:spcPct val="120000"/>
              </a:lnSpc>
              <a:spcBef>
                <a:spcPts val="0"/>
              </a:spcBef>
              <a:buClr>
                <a:schemeClr val="tx1"/>
              </a:buClr>
              <a:buFont typeface="Wingdings" pitchFamily="2" charset="2"/>
              <a:buChar char="ü"/>
            </a:pPr>
            <a:r>
              <a:rPr lang="es-ES_tradnl" sz="2400" dirty="0" smtClean="0">
                <a:solidFill>
                  <a:prstClr val="black"/>
                </a:solidFill>
              </a:rPr>
              <a:t> </a:t>
            </a:r>
            <a:r>
              <a:rPr lang="es-ES_tradnl" sz="2400" dirty="0">
                <a:solidFill>
                  <a:prstClr val="black"/>
                </a:solidFill>
              </a:rPr>
              <a:t>E</a:t>
            </a:r>
            <a:r>
              <a:rPr lang="es-ES" sz="2400" dirty="0">
                <a:solidFill>
                  <a:prstClr val="black"/>
                </a:solidFill>
              </a:rPr>
              <a:t>l 55% de la muestra tiene sobre 55 años y son mayoritariamente “conservadores”: </a:t>
            </a:r>
            <a:r>
              <a:rPr lang="es-ES_tradnl" sz="2400" dirty="0">
                <a:solidFill>
                  <a:prstClr val="black"/>
                </a:solidFill>
              </a:rPr>
              <a:t>dos tercios espera a ver cómo les va a otros con una innovación para ver si la adopta</a:t>
            </a:r>
            <a:r>
              <a:rPr lang="es-ES" sz="2400" dirty="0" smtClean="0">
                <a:solidFill>
                  <a:prstClr val="black"/>
                </a:solidFill>
              </a:rPr>
              <a:t>.</a:t>
            </a:r>
          </a:p>
          <a:p>
            <a:pPr marL="285750" lvl="1" indent="-285750">
              <a:lnSpc>
                <a:spcPct val="120000"/>
              </a:lnSpc>
              <a:spcBef>
                <a:spcPts val="0"/>
              </a:spcBef>
              <a:buClr>
                <a:schemeClr val="tx1"/>
              </a:buClr>
              <a:buFont typeface="Wingdings" pitchFamily="2" charset="2"/>
              <a:buChar char="ü"/>
            </a:pPr>
            <a:r>
              <a:rPr lang="es-CL" sz="2400" dirty="0" smtClean="0">
                <a:solidFill>
                  <a:prstClr val="black"/>
                </a:solidFill>
              </a:rPr>
              <a:t>El </a:t>
            </a:r>
            <a:r>
              <a:rPr lang="es-CL" sz="2400" dirty="0">
                <a:solidFill>
                  <a:prstClr val="black"/>
                </a:solidFill>
              </a:rPr>
              <a:t>7% tiene disposición a innovar </a:t>
            </a:r>
            <a:r>
              <a:rPr lang="es-ES_tradnl" sz="2400" dirty="0">
                <a:solidFill>
                  <a:prstClr val="black"/>
                </a:solidFill>
              </a:rPr>
              <a:t>(Cuando surge una innovación soy el primero en probar</a:t>
            </a:r>
            <a:r>
              <a:rPr lang="es-ES_tradnl" sz="2400" dirty="0" smtClean="0">
                <a:solidFill>
                  <a:prstClr val="black"/>
                </a:solidFill>
              </a:rPr>
              <a:t>)</a:t>
            </a:r>
            <a:endParaRPr lang="es-CL" sz="2400" b="1" dirty="0" smtClean="0"/>
          </a:p>
          <a:p>
            <a:pPr marL="285750" lvl="1" indent="-285750">
              <a:spcBef>
                <a:spcPts val="2000"/>
              </a:spcBef>
              <a:buClr>
                <a:schemeClr val="tx1"/>
              </a:buClr>
              <a:buFont typeface="Wingdings" pitchFamily="2" charset="2"/>
              <a:buChar char="ü"/>
            </a:pPr>
            <a:r>
              <a:rPr lang="es-CL" sz="2400" dirty="0" smtClean="0"/>
              <a:t>Hay </a:t>
            </a:r>
            <a:r>
              <a:rPr lang="es-CL" sz="2400" dirty="0"/>
              <a:t>poca participación en las organizaciones y mas del 50 % cree que no se fomenta la colaboración al interior de ellas</a:t>
            </a:r>
          </a:p>
          <a:p>
            <a:pPr marL="171450" lvl="1" indent="-171450">
              <a:spcBef>
                <a:spcPts val="2000"/>
              </a:spcBef>
              <a:buClr>
                <a:prstClr val="black"/>
              </a:buClr>
              <a:buFont typeface="Wingdings" pitchFamily="2" charset="2"/>
              <a:buChar char="ü"/>
            </a:pPr>
            <a:r>
              <a:rPr lang="es-CL" sz="2400" dirty="0" smtClean="0">
                <a:solidFill>
                  <a:prstClr val="black"/>
                </a:solidFill>
              </a:rPr>
              <a:t>    El </a:t>
            </a:r>
            <a:r>
              <a:rPr lang="es-CL" sz="2400" dirty="0">
                <a:solidFill>
                  <a:prstClr val="black"/>
                </a:solidFill>
              </a:rPr>
              <a:t>36,28% piensa que en la región no existen condiciones que favorecen </a:t>
            </a:r>
            <a:r>
              <a:rPr lang="es-CL" sz="2400" dirty="0" smtClean="0">
                <a:solidFill>
                  <a:prstClr val="black"/>
                </a:solidFill>
              </a:rPr>
              <a:t>la </a:t>
            </a:r>
            <a:r>
              <a:rPr lang="es-CL" sz="2400" dirty="0" err="1" smtClean="0">
                <a:solidFill>
                  <a:prstClr val="black"/>
                </a:solidFill>
              </a:rPr>
              <a:t>asociatividad</a:t>
            </a:r>
            <a:r>
              <a:rPr lang="es-CL" sz="2400" dirty="0" smtClean="0">
                <a:solidFill>
                  <a:prstClr val="black"/>
                </a:solidFill>
              </a:rPr>
              <a:t> </a:t>
            </a:r>
            <a:r>
              <a:rPr lang="es-CL" sz="2400" dirty="0">
                <a:solidFill>
                  <a:prstClr val="black"/>
                </a:solidFill>
              </a:rPr>
              <a:t>entre ganaderos.</a:t>
            </a:r>
          </a:p>
          <a:p>
            <a:endParaRPr lang="es-ES" dirty="0"/>
          </a:p>
        </p:txBody>
      </p:sp>
    </p:spTree>
    <p:extLst>
      <p:ext uri="{BB962C8B-B14F-4D97-AF65-F5344CB8AC3E}">
        <p14:creationId xmlns:p14="http://schemas.microsoft.com/office/powerpoint/2010/main" val="1332821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4. </a:t>
            </a:r>
            <a:r>
              <a:rPr lang="es-CL" dirty="0"/>
              <a:t>Brechas socio-culturales y mapa de actores</a:t>
            </a:r>
            <a:endParaRPr lang="es-ES" dirty="0"/>
          </a:p>
        </p:txBody>
      </p:sp>
      <p:sp>
        <p:nvSpPr>
          <p:cNvPr id="4" name="Marcador de contenido 3"/>
          <p:cNvSpPr>
            <a:spLocks noGrp="1"/>
          </p:cNvSpPr>
          <p:nvPr>
            <p:ph idx="1"/>
          </p:nvPr>
        </p:nvSpPr>
        <p:spPr>
          <a:xfrm>
            <a:off x="365592" y="1084218"/>
            <a:ext cx="11445409" cy="5574490"/>
          </a:xfrm>
        </p:spPr>
        <p:txBody>
          <a:bodyPr>
            <a:normAutofit lnSpcReduction="10000"/>
          </a:bodyPr>
          <a:lstStyle/>
          <a:p>
            <a:pPr marL="457200" lvl="1">
              <a:spcBef>
                <a:spcPts val="2000"/>
              </a:spcBef>
              <a:buClr>
                <a:prstClr val="black"/>
              </a:buClr>
              <a:buFont typeface="Wingdings" pitchFamily="2" charset="2"/>
              <a:buChar char="v"/>
            </a:pPr>
            <a:r>
              <a:rPr lang="es-CL" sz="2600" dirty="0" smtClean="0">
                <a:solidFill>
                  <a:prstClr val="black"/>
                </a:solidFill>
              </a:rPr>
              <a:t>El </a:t>
            </a:r>
            <a:r>
              <a:rPr lang="es-CL" sz="2600" dirty="0">
                <a:solidFill>
                  <a:prstClr val="black"/>
                </a:solidFill>
              </a:rPr>
              <a:t>64% piensa que el mayor obstáculo para los negocios es el bajo nivel de confianza entre engorderos y crianceros</a:t>
            </a:r>
            <a:endParaRPr lang="es-ES_tradnl" sz="2600" dirty="0">
              <a:solidFill>
                <a:prstClr val="black"/>
              </a:solidFill>
            </a:endParaRPr>
          </a:p>
          <a:p>
            <a:pPr lvl="0">
              <a:buClr>
                <a:prstClr val="black"/>
              </a:buClr>
              <a:buFont typeface="Wingdings" pitchFamily="2" charset="2"/>
              <a:buChar char="v"/>
            </a:pPr>
            <a:r>
              <a:rPr lang="es-ES_tradnl" sz="2600" dirty="0" smtClean="0">
                <a:solidFill>
                  <a:prstClr val="black"/>
                </a:solidFill>
              </a:rPr>
              <a:t>Más </a:t>
            </a:r>
            <a:r>
              <a:rPr lang="es-ES_tradnl" sz="2600" dirty="0">
                <a:solidFill>
                  <a:prstClr val="black"/>
                </a:solidFill>
              </a:rPr>
              <a:t>de la mitad de los encuestados percibe que hay condiciones favorables para la </a:t>
            </a:r>
            <a:r>
              <a:rPr lang="es-ES_tradnl" sz="2600" dirty="0" err="1">
                <a:solidFill>
                  <a:prstClr val="black"/>
                </a:solidFill>
              </a:rPr>
              <a:t>asociatividad</a:t>
            </a:r>
            <a:r>
              <a:rPr lang="es-ES_tradnl" sz="2600" dirty="0">
                <a:solidFill>
                  <a:prstClr val="black"/>
                </a:solidFill>
              </a:rPr>
              <a:t> entre ganaderos y casi un 60% percibe que los organismos públicos sectoriales trabajan coordinadamente para el desarrollo de la actividad. </a:t>
            </a:r>
            <a:endParaRPr lang="es-ES_tradnl" sz="2600" b="1" dirty="0">
              <a:solidFill>
                <a:prstClr val="black"/>
              </a:solidFill>
            </a:endParaRPr>
          </a:p>
          <a:p>
            <a:pPr lvl="0">
              <a:buClr>
                <a:prstClr val="black"/>
              </a:buClr>
              <a:buFont typeface="Wingdings" pitchFamily="2" charset="2"/>
              <a:buChar char="v"/>
            </a:pPr>
            <a:r>
              <a:rPr lang="es-CL" sz="2400" dirty="0" smtClean="0"/>
              <a:t>Solo el </a:t>
            </a:r>
            <a:r>
              <a:rPr lang="es-CL" sz="2400" dirty="0"/>
              <a:t>54% tiene </a:t>
            </a:r>
            <a:r>
              <a:rPr lang="es-CL" sz="2400" dirty="0" smtClean="0"/>
              <a:t>toda </a:t>
            </a:r>
            <a:r>
              <a:rPr lang="es-CL" sz="2400" dirty="0"/>
              <a:t>la disposición para participar en el proyecto planta faenadora en la Región</a:t>
            </a:r>
            <a:r>
              <a:rPr lang="es-CL" sz="2400" dirty="0" smtClean="0"/>
              <a:t>.</a:t>
            </a:r>
          </a:p>
          <a:p>
            <a:pPr lvl="0">
              <a:buClr>
                <a:prstClr val="black"/>
              </a:buClr>
              <a:buFont typeface="Wingdings" pitchFamily="2" charset="2"/>
              <a:buChar char="v"/>
            </a:pPr>
            <a:r>
              <a:rPr lang="es-ES_tradnl" sz="2400" dirty="0" smtClean="0"/>
              <a:t>“</a:t>
            </a:r>
            <a:r>
              <a:rPr lang="es-ES_tradnl" sz="2400" dirty="0"/>
              <a:t>Entre los organismos públicos sectoriales existe total acuerdo respecto de hacia dónde debe ir el desarrollo ganadero regional”, las respuestas están divididas y poco más del 44% se muestra en desacuerdo con la </a:t>
            </a:r>
            <a:r>
              <a:rPr lang="es-ES_tradnl" sz="2400" dirty="0" smtClean="0"/>
              <a:t>afirmación.</a:t>
            </a:r>
          </a:p>
          <a:p>
            <a:pPr lvl="0">
              <a:buClr>
                <a:prstClr val="black"/>
              </a:buClr>
              <a:buFont typeface="Wingdings" pitchFamily="2" charset="2"/>
              <a:buChar char="v"/>
            </a:pPr>
            <a:r>
              <a:rPr lang="es-ES_tradnl" sz="2400" dirty="0" smtClean="0"/>
              <a:t>Un grupo importante de los encuestados aprecia </a:t>
            </a:r>
            <a:r>
              <a:rPr lang="es-ES_tradnl" sz="2400" dirty="0"/>
              <a:t>una </a:t>
            </a:r>
            <a:r>
              <a:rPr lang="es-ES_tradnl" sz="2400" dirty="0" smtClean="0"/>
              <a:t>volatilidad </a:t>
            </a:r>
            <a:r>
              <a:rPr lang="es-ES_tradnl" sz="2400" dirty="0"/>
              <a:t>de los </a:t>
            </a:r>
            <a:r>
              <a:rPr lang="es-ES_tradnl" sz="2400" dirty="0" smtClean="0"/>
              <a:t>discursos (muy dependiente de estímulos externos)</a:t>
            </a:r>
            <a:endParaRPr lang="es-ES_tradnl" sz="2400" dirty="0"/>
          </a:p>
          <a:p>
            <a:pPr lvl="1">
              <a:lnSpc>
                <a:spcPct val="120000"/>
              </a:lnSpc>
              <a:buClr>
                <a:prstClr val="black"/>
              </a:buClr>
            </a:pPr>
            <a:endParaRPr lang="es-CL" sz="1800" b="1" dirty="0"/>
          </a:p>
          <a:p>
            <a:endParaRPr lang="es-ES" dirty="0"/>
          </a:p>
        </p:txBody>
      </p:sp>
    </p:spTree>
    <p:extLst>
      <p:ext uri="{BB962C8B-B14F-4D97-AF65-F5344CB8AC3E}">
        <p14:creationId xmlns:p14="http://schemas.microsoft.com/office/powerpoint/2010/main" val="234622972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lstStyle/>
          <a:p>
            <a:pPr marL="0" lvl="0" indent="0">
              <a:buNone/>
            </a:pPr>
            <a:r>
              <a:rPr lang="es-ES" dirty="0" smtClean="0">
                <a:solidFill>
                  <a:prstClr val="black"/>
                </a:solidFill>
              </a:rPr>
              <a:t>En definitiva:</a:t>
            </a:r>
          </a:p>
          <a:p>
            <a:pPr marL="0" lvl="0" indent="0">
              <a:buNone/>
            </a:pPr>
            <a:endParaRPr lang="es-ES" dirty="0">
              <a:solidFill>
                <a:prstClr val="black"/>
              </a:solidFill>
            </a:endParaRPr>
          </a:p>
          <a:p>
            <a:pPr marL="0" lvl="0" indent="0">
              <a:buNone/>
            </a:pPr>
            <a:r>
              <a:rPr lang="es-ES" dirty="0" smtClean="0">
                <a:solidFill>
                  <a:prstClr val="black"/>
                </a:solidFill>
              </a:rPr>
              <a:t>Los </a:t>
            </a:r>
            <a:r>
              <a:rPr lang="es-ES" dirty="0">
                <a:solidFill>
                  <a:prstClr val="black"/>
                </a:solidFill>
              </a:rPr>
              <a:t>déficit observados indican la necesidad de una profunda acción (inversión) de largo plazo. Así está planteado en el Modelo de Gestión como objetivo central</a:t>
            </a:r>
            <a:r>
              <a:rPr lang="es-ES" dirty="0" smtClean="0">
                <a:solidFill>
                  <a:prstClr val="black"/>
                </a:solidFill>
              </a:rPr>
              <a:t>. Parte </a:t>
            </a:r>
            <a:r>
              <a:rPr lang="es-ES" dirty="0">
                <a:solidFill>
                  <a:prstClr val="black"/>
                </a:solidFill>
              </a:rPr>
              <a:t>por señales, incentivos y exigencias en el corto plazo para la evaluación y rediseño de las políticas públicas.</a:t>
            </a:r>
            <a:r>
              <a:rPr lang="es-CL" dirty="0">
                <a:solidFill>
                  <a:prstClr val="black"/>
                </a:solidFill>
              </a:rPr>
              <a:t> Hay poca participación en las organizaciones y mas del 50 % cree que no se fomenta la colaboración al interior de ellas</a:t>
            </a:r>
            <a:endParaRPr lang="es-CL" dirty="0"/>
          </a:p>
          <a:p>
            <a:endParaRPr lang="es-CL" dirty="0"/>
          </a:p>
        </p:txBody>
      </p:sp>
    </p:spTree>
    <p:extLst>
      <p:ext uri="{BB962C8B-B14F-4D97-AF65-F5344CB8AC3E}">
        <p14:creationId xmlns:p14="http://schemas.microsoft.com/office/powerpoint/2010/main" val="276099507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
          <p:cNvSpPr txBox="1"/>
          <p:nvPr/>
        </p:nvSpPr>
        <p:spPr>
          <a:xfrm rot="16200000">
            <a:off x="7403448" y="2828837"/>
            <a:ext cx="6858000" cy="1200329"/>
          </a:xfrm>
          <a:prstGeom prst="rect">
            <a:avLst/>
          </a:prstGeom>
          <a:solidFill>
            <a:srgbClr val="C00000"/>
          </a:solidFill>
        </p:spPr>
        <p:txBody>
          <a:bodyPr wrap="square" rtlCol="0">
            <a:spAutoFit/>
          </a:bodyPr>
          <a:lstStyle/>
          <a:p>
            <a:pPr lvl="0" algn="ctr"/>
            <a:r>
              <a:rPr lang="es-CL" sz="3600" kern="0" dirty="0">
                <a:solidFill>
                  <a:schemeClr val="bg1"/>
                </a:solidFill>
                <a:latin typeface="Gotham Bold"/>
              </a:rPr>
              <a:t>5.Elementos tecnológicos a nivel de planta</a:t>
            </a:r>
          </a:p>
        </p:txBody>
      </p:sp>
      <p:pic>
        <p:nvPicPr>
          <p:cNvPr id="3" name="Imagen 2"/>
          <p:cNvPicPr>
            <a:picLocks noChangeAspect="1"/>
          </p:cNvPicPr>
          <p:nvPr/>
        </p:nvPicPr>
        <p:blipFill>
          <a:blip r:embed="rId2">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571500" y="-1"/>
            <a:ext cx="9144000" cy="6858001"/>
          </a:xfrm>
          <a:prstGeom prst="rect">
            <a:avLst/>
          </a:prstGeom>
        </p:spPr>
      </p:pic>
    </p:spTree>
    <p:extLst>
      <p:ext uri="{BB962C8B-B14F-4D97-AF65-F5344CB8AC3E}">
        <p14:creationId xmlns:p14="http://schemas.microsoft.com/office/powerpoint/2010/main" val="187750337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a:bodyPr>
          <a:lstStyle/>
          <a:p>
            <a:r>
              <a:rPr lang="es-ES" dirty="0"/>
              <a:t>4. Elementos tecnológicos a nivel de planta</a:t>
            </a:r>
          </a:p>
        </p:txBody>
      </p:sp>
      <p:sp>
        <p:nvSpPr>
          <p:cNvPr id="5" name="Marcador de contenido 2"/>
          <p:cNvSpPr>
            <a:spLocks noGrp="1"/>
          </p:cNvSpPr>
          <p:nvPr>
            <p:ph idx="1"/>
          </p:nvPr>
        </p:nvSpPr>
        <p:spPr>
          <a:xfrm>
            <a:off x="888278" y="1869744"/>
            <a:ext cx="6877300" cy="4988257"/>
          </a:xfrm>
        </p:spPr>
        <p:txBody>
          <a:bodyPr vert="horz" lIns="91440" tIns="45720" rIns="91440" bIns="45720" rtlCol="0">
            <a:noAutofit/>
          </a:bodyPr>
          <a:lstStyle/>
          <a:p>
            <a:pPr marL="0" indent="0">
              <a:lnSpc>
                <a:spcPct val="120000"/>
              </a:lnSpc>
              <a:spcBef>
                <a:spcPts val="0"/>
              </a:spcBef>
              <a:buNone/>
            </a:pPr>
            <a:r>
              <a:rPr lang="es-CL" sz="2800" b="1" dirty="0"/>
              <a:t>4.1 Diseño Planta</a:t>
            </a:r>
          </a:p>
          <a:p>
            <a:pPr lvl="0"/>
            <a:r>
              <a:rPr lang="es-ES_tradnl" dirty="0"/>
              <a:t>La Planta Bovina considera una capacidad de </a:t>
            </a:r>
            <a:r>
              <a:rPr lang="es-ES_tradnl" dirty="0" err="1"/>
              <a:t>faenamiento</a:t>
            </a:r>
            <a:r>
              <a:rPr lang="es-ES_tradnl" dirty="0"/>
              <a:t> de </a:t>
            </a:r>
            <a:r>
              <a:rPr lang="es-ES_tradnl" b="1" dirty="0"/>
              <a:t>15 bovinos por hora</a:t>
            </a:r>
            <a:r>
              <a:rPr lang="es-ES_tradnl" dirty="0"/>
              <a:t>. Los edificios ocupan una </a:t>
            </a:r>
            <a:r>
              <a:rPr lang="es-ES_tradnl" b="1" dirty="0"/>
              <a:t>superficie de 2.518m² y una inversión de US$ 15 millones</a:t>
            </a:r>
            <a:r>
              <a:rPr lang="es-ES_tradnl" dirty="0"/>
              <a:t>, asumiendo que hay servicios adyacentes a la planta y excluyendo el costo del terreno. La planta se ubica en un sitio de 13.000 m² (100m x 130m), contando con una amplia zona para el desarrollo y la expansión futura.</a:t>
            </a:r>
          </a:p>
          <a:p>
            <a:pPr marL="0" indent="0">
              <a:lnSpc>
                <a:spcPct val="120000"/>
              </a:lnSpc>
              <a:spcBef>
                <a:spcPts val="0"/>
              </a:spcBef>
              <a:buNone/>
            </a:pPr>
            <a:endParaRPr lang="es-CL" sz="2800" b="1" dirty="0"/>
          </a:p>
          <a:p>
            <a:pPr marL="0" indent="0">
              <a:lnSpc>
                <a:spcPct val="120000"/>
              </a:lnSpc>
              <a:spcBef>
                <a:spcPts val="0"/>
              </a:spcBef>
              <a:buNone/>
            </a:pPr>
            <a:endParaRPr lang="es-CL" sz="2000" dirty="0"/>
          </a:p>
          <a:p>
            <a:pPr marL="0" indent="0">
              <a:lnSpc>
                <a:spcPct val="120000"/>
              </a:lnSpc>
              <a:spcBef>
                <a:spcPts val="0"/>
              </a:spcBef>
              <a:buNone/>
            </a:pPr>
            <a:endParaRPr lang="es-CL" sz="2000" dirty="0"/>
          </a:p>
          <a:p>
            <a:pPr marL="0" indent="0">
              <a:lnSpc>
                <a:spcPct val="120000"/>
              </a:lnSpc>
              <a:spcBef>
                <a:spcPts val="0"/>
              </a:spcBef>
              <a:buNone/>
            </a:pPr>
            <a:endParaRPr lang="es-CL" sz="2000" dirty="0"/>
          </a:p>
          <a:p>
            <a:pPr marL="0" indent="0">
              <a:lnSpc>
                <a:spcPct val="120000"/>
              </a:lnSpc>
              <a:spcBef>
                <a:spcPts val="0"/>
              </a:spcBef>
              <a:buNone/>
            </a:pPr>
            <a:endParaRPr lang="es-CL" sz="2000" dirty="0"/>
          </a:p>
        </p:txBody>
      </p:sp>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66912" y="2202137"/>
            <a:ext cx="3600672" cy="761407"/>
          </a:xfrm>
          <a:prstGeom prst="rect">
            <a:avLst/>
          </a:prstGeom>
        </p:spPr>
      </p:pic>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28677" y="4564608"/>
            <a:ext cx="2886075" cy="1905000"/>
          </a:xfrm>
          <a:prstGeom prst="rect">
            <a:avLst/>
          </a:prstGeom>
        </p:spPr>
      </p:pic>
    </p:spTree>
    <p:extLst>
      <p:ext uri="{BB962C8B-B14F-4D97-AF65-F5344CB8AC3E}">
        <p14:creationId xmlns:p14="http://schemas.microsoft.com/office/powerpoint/2010/main" val="150354973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378886" y="630382"/>
            <a:ext cx="11432116" cy="967840"/>
          </a:xfrm>
        </p:spPr>
        <p:txBody>
          <a:bodyPr>
            <a:normAutofit/>
          </a:bodyPr>
          <a:lstStyle/>
          <a:p>
            <a:r>
              <a:rPr lang="es-ES" sz="4400" dirty="0"/>
              <a:t>4. Elementos tecnológicos a nivel de planta</a:t>
            </a:r>
            <a:endParaRPr lang="es-ES" dirty="0"/>
          </a:p>
        </p:txBody>
      </p:sp>
      <p:sp>
        <p:nvSpPr>
          <p:cNvPr id="3" name="Rectángulo 2"/>
          <p:cNvSpPr/>
          <p:nvPr/>
        </p:nvSpPr>
        <p:spPr>
          <a:xfrm>
            <a:off x="2420693" y="5805057"/>
            <a:ext cx="1957345" cy="69272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p>
        </p:txBody>
      </p:sp>
      <p:pic>
        <p:nvPicPr>
          <p:cNvPr id="4" name="Imagen 3"/>
          <p:cNvPicPr>
            <a:picLocks noChangeAspect="1"/>
          </p:cNvPicPr>
          <p:nvPr/>
        </p:nvPicPr>
        <p:blipFill>
          <a:blip r:embed="rId2"/>
          <a:stretch>
            <a:fillRect/>
          </a:stretch>
        </p:blipFill>
        <p:spPr>
          <a:xfrm>
            <a:off x="2892864" y="1907642"/>
            <a:ext cx="6695239" cy="4761905"/>
          </a:xfrm>
          <a:prstGeom prst="rect">
            <a:avLst/>
          </a:prstGeom>
        </p:spPr>
      </p:pic>
      <p:sp>
        <p:nvSpPr>
          <p:cNvPr id="6" name="Marcador de contenido 2"/>
          <p:cNvSpPr>
            <a:spLocks noGrp="1"/>
          </p:cNvSpPr>
          <p:nvPr>
            <p:ph idx="1"/>
          </p:nvPr>
        </p:nvSpPr>
        <p:spPr>
          <a:xfrm>
            <a:off x="888278" y="1869744"/>
            <a:ext cx="6877300" cy="4988257"/>
          </a:xfrm>
        </p:spPr>
        <p:txBody>
          <a:bodyPr vert="horz" lIns="91440" tIns="45720" rIns="91440" bIns="45720" rtlCol="0">
            <a:noAutofit/>
          </a:bodyPr>
          <a:lstStyle/>
          <a:p>
            <a:pPr marL="0" indent="0">
              <a:lnSpc>
                <a:spcPct val="120000"/>
              </a:lnSpc>
              <a:spcBef>
                <a:spcPts val="0"/>
              </a:spcBef>
              <a:buNone/>
            </a:pPr>
            <a:r>
              <a:rPr lang="es-CL" sz="2800" b="1" dirty="0"/>
              <a:t>4.1 </a:t>
            </a:r>
            <a:r>
              <a:rPr lang="es-CL" sz="2800" b="1" dirty="0" err="1"/>
              <a:t>Layout</a:t>
            </a:r>
            <a:r>
              <a:rPr lang="es-CL" sz="2800" b="1" dirty="0"/>
              <a:t> Planta</a:t>
            </a:r>
            <a:endParaRPr lang="es-CL" sz="2000" dirty="0"/>
          </a:p>
        </p:txBody>
      </p:sp>
    </p:spTree>
    <p:extLst>
      <p:ext uri="{BB962C8B-B14F-4D97-AF65-F5344CB8AC3E}">
        <p14:creationId xmlns:p14="http://schemas.microsoft.com/office/powerpoint/2010/main" val="201455606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ES" dirty="0"/>
              <a:t>4. Elementos tecnológicos a nivel de planta</a:t>
            </a:r>
          </a:p>
        </p:txBody>
      </p:sp>
      <p:sp>
        <p:nvSpPr>
          <p:cNvPr id="3" name="Marcador de contenido 2"/>
          <p:cNvSpPr>
            <a:spLocks noGrp="1"/>
          </p:cNvSpPr>
          <p:nvPr>
            <p:ph idx="1"/>
          </p:nvPr>
        </p:nvSpPr>
        <p:spPr>
          <a:xfrm>
            <a:off x="888276" y="1084218"/>
            <a:ext cx="10922725" cy="5773782"/>
          </a:xfrm>
        </p:spPr>
        <p:txBody>
          <a:bodyPr vert="horz" lIns="91440" tIns="45720" rIns="91440" bIns="45720" rtlCol="0">
            <a:noAutofit/>
          </a:bodyPr>
          <a:lstStyle/>
          <a:p>
            <a:r>
              <a:rPr lang="es-ES_tradnl" sz="1800" dirty="0"/>
              <a:t>Las características más importantes </a:t>
            </a:r>
            <a:r>
              <a:rPr lang="es-ES_tradnl" sz="1800" dirty="0" smtClean="0"/>
              <a:t>son</a:t>
            </a:r>
            <a:r>
              <a:rPr lang="es-ES_tradnl" sz="1800" dirty="0"/>
              <a:t>:</a:t>
            </a:r>
            <a:endParaRPr lang="es-CL" sz="1800" dirty="0"/>
          </a:p>
          <a:p>
            <a:pPr lvl="1"/>
            <a:r>
              <a:rPr lang="es-ES" sz="2000" dirty="0"/>
              <a:t>La filosofía tras el diseño de estas plantas es reducir al máximo el tamaño (inversión), incrementando el uso de la línea a medida que la faena aumenta optimizar la línea)</a:t>
            </a:r>
            <a:endParaRPr lang="es-CL" sz="2000" dirty="0"/>
          </a:p>
          <a:p>
            <a:pPr lvl="1"/>
            <a:r>
              <a:rPr lang="es-ES" sz="2000" dirty="0"/>
              <a:t>Están diseñadas de acuerdo a los requerimientos de operación, ambientales, etc., de los principales mercados, incluyendo EEUU, UE y China.</a:t>
            </a:r>
            <a:endParaRPr lang="es-CL" sz="2000" dirty="0"/>
          </a:p>
          <a:p>
            <a:pPr lvl="1"/>
            <a:r>
              <a:rPr lang="es-ES" sz="2000" dirty="0" smtClean="0"/>
              <a:t>La </a:t>
            </a:r>
            <a:r>
              <a:rPr lang="es-ES" sz="2000" dirty="0"/>
              <a:t>capacidad anual de faena se puede ajustar incrementando los turnos y los días de faena:</a:t>
            </a:r>
            <a:endParaRPr lang="es-CL" sz="2000" dirty="0"/>
          </a:p>
          <a:p>
            <a:pPr lvl="1"/>
            <a:r>
              <a:rPr lang="es-ES" sz="2000" dirty="0"/>
              <a:t>Planta Bovinos: Potencial anual se puede incrementar desde 10.000 bovinos </a:t>
            </a:r>
            <a:r>
              <a:rPr lang="es-ES" sz="2000" dirty="0" smtClean="0"/>
              <a:t>(1/2 </a:t>
            </a:r>
            <a:r>
              <a:rPr lang="es-ES" sz="2000" dirty="0"/>
              <a:t>turno) hasta 40.000 bovinos (2 turnos por 210 días). Días y turnos adicionales permiten incrementar esta producción hasta al menos </a:t>
            </a:r>
            <a:r>
              <a:rPr lang="es-ES" sz="2000" dirty="0" smtClean="0"/>
              <a:t>50.000 </a:t>
            </a:r>
            <a:r>
              <a:rPr lang="es-ES" sz="2000" dirty="0"/>
              <a:t>cabezas. </a:t>
            </a:r>
            <a:endParaRPr lang="es-CL" sz="2000" dirty="0"/>
          </a:p>
          <a:p>
            <a:pPr lvl="1"/>
            <a:r>
              <a:rPr lang="es-ES" sz="2000" dirty="0" smtClean="0"/>
              <a:t>Permite </a:t>
            </a:r>
            <a:r>
              <a:rPr lang="es-ES" sz="2000" dirty="0"/>
              <a:t>una expansión en términos de corrales y almacenamiento. No considera posibles ampliaciones en la línea de faena, los que en la práctica son muy caros, siendo más barato la construcción de una segunda línea. </a:t>
            </a:r>
            <a:endParaRPr lang="es-CL" sz="2800" dirty="0"/>
          </a:p>
        </p:txBody>
      </p:sp>
    </p:spTree>
    <p:extLst>
      <p:ext uri="{BB962C8B-B14F-4D97-AF65-F5344CB8AC3E}">
        <p14:creationId xmlns:p14="http://schemas.microsoft.com/office/powerpoint/2010/main" val="206771746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
          <p:cNvSpPr txBox="1"/>
          <p:nvPr/>
        </p:nvSpPr>
        <p:spPr>
          <a:xfrm rot="16200000">
            <a:off x="7403448" y="2828837"/>
            <a:ext cx="6858000" cy="1200329"/>
          </a:xfrm>
          <a:prstGeom prst="rect">
            <a:avLst/>
          </a:prstGeom>
          <a:solidFill>
            <a:srgbClr val="C00000"/>
          </a:solidFill>
        </p:spPr>
        <p:txBody>
          <a:bodyPr wrap="square" rtlCol="0">
            <a:spAutoFit/>
          </a:bodyPr>
          <a:lstStyle/>
          <a:p>
            <a:pPr lvl="0" algn="ctr"/>
            <a:r>
              <a:rPr lang="es-CL" sz="3600" kern="0" dirty="0">
                <a:solidFill>
                  <a:schemeClr val="bg1"/>
                </a:solidFill>
                <a:latin typeface="Gotham Bold"/>
              </a:rPr>
              <a:t> 6. Evaluación económica y social</a:t>
            </a:r>
          </a:p>
        </p:txBody>
      </p:sp>
      <p:pic>
        <p:nvPicPr>
          <p:cNvPr id="2" name="Imagen 1"/>
          <p:cNvPicPr>
            <a:picLocks noChangeAspect="1"/>
          </p:cNvPicPr>
          <p:nvPr/>
        </p:nvPicPr>
        <p:blipFill>
          <a:blip r:embed="rId2">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723900" y="42862"/>
            <a:ext cx="9086851" cy="6815138"/>
          </a:xfrm>
          <a:prstGeom prst="rect">
            <a:avLst/>
          </a:prstGeom>
        </p:spPr>
      </p:pic>
    </p:spTree>
    <p:extLst>
      <p:ext uri="{BB962C8B-B14F-4D97-AF65-F5344CB8AC3E}">
        <p14:creationId xmlns:p14="http://schemas.microsoft.com/office/powerpoint/2010/main" val="268392226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400" dirty="0"/>
              <a:t>El </a:t>
            </a:r>
            <a:r>
              <a:rPr lang="es-ES" sz="4400" dirty="0" smtClean="0"/>
              <a:t>Proceso</a:t>
            </a:r>
            <a:endParaRPr lang="es-ES" dirty="0"/>
          </a:p>
        </p:txBody>
      </p:sp>
      <p:sp>
        <p:nvSpPr>
          <p:cNvPr id="12" name="11 Forma libre"/>
          <p:cNvSpPr/>
          <p:nvPr/>
        </p:nvSpPr>
        <p:spPr>
          <a:xfrm>
            <a:off x="390074" y="2639619"/>
            <a:ext cx="4208463" cy="489749"/>
          </a:xfrm>
          <a:custGeom>
            <a:avLst/>
            <a:gdLst>
              <a:gd name="connsiteX0" fmla="*/ 0 w 2971799"/>
              <a:gd name="connsiteY0" fmla="*/ 0 h 1188719"/>
              <a:gd name="connsiteX1" fmla="*/ 2971799 w 2971799"/>
              <a:gd name="connsiteY1" fmla="*/ 0 h 1188719"/>
              <a:gd name="connsiteX2" fmla="*/ 2971799 w 2971799"/>
              <a:gd name="connsiteY2" fmla="*/ 1188719 h 1188719"/>
              <a:gd name="connsiteX3" fmla="*/ 0 w 2971799"/>
              <a:gd name="connsiteY3" fmla="*/ 1188719 h 1188719"/>
              <a:gd name="connsiteX4" fmla="*/ 0 w 2971799"/>
              <a:gd name="connsiteY4" fmla="*/ 0 h 11887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1799" h="1188719">
                <a:moveTo>
                  <a:pt x="0" y="0"/>
                </a:moveTo>
                <a:lnTo>
                  <a:pt x="2971799" y="0"/>
                </a:lnTo>
                <a:lnTo>
                  <a:pt x="2971799" y="1188719"/>
                </a:lnTo>
                <a:lnTo>
                  <a:pt x="0" y="1188719"/>
                </a:lnTo>
                <a:lnTo>
                  <a:pt x="0" y="0"/>
                </a:lnTo>
                <a:close/>
              </a:path>
            </a:pathLst>
          </a:custGeom>
          <a:solidFill>
            <a:schemeClr val="accent1">
              <a:lumMod val="75000"/>
            </a:schemeClr>
          </a:solidFill>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28016" tIns="73152" rIns="128016" bIns="73152" numCol="1" spcCol="1270" anchor="ctr" anchorCtr="0">
            <a:noAutofit/>
          </a:bodyPr>
          <a:lstStyle/>
          <a:p>
            <a:pPr algn="ctr" defTabSz="800100">
              <a:lnSpc>
                <a:spcPct val="90000"/>
              </a:lnSpc>
              <a:spcBef>
                <a:spcPct val="0"/>
              </a:spcBef>
              <a:spcAft>
                <a:spcPct val="35000"/>
              </a:spcAft>
            </a:pPr>
            <a:r>
              <a:rPr lang="es-CL" b="1" dirty="0" smtClean="0">
                <a:solidFill>
                  <a:schemeClr val="bg1"/>
                </a:solidFill>
              </a:rPr>
              <a:t>Formulación del Proyecto </a:t>
            </a:r>
            <a:endParaRPr lang="es-CL" b="1" dirty="0">
              <a:solidFill>
                <a:schemeClr val="bg1"/>
              </a:solidFill>
            </a:endParaRPr>
          </a:p>
        </p:txBody>
      </p:sp>
      <p:sp>
        <p:nvSpPr>
          <p:cNvPr id="11" name="11 Forma libre"/>
          <p:cNvSpPr/>
          <p:nvPr/>
        </p:nvSpPr>
        <p:spPr>
          <a:xfrm>
            <a:off x="4497635" y="4189021"/>
            <a:ext cx="4208463" cy="489749"/>
          </a:xfrm>
          <a:custGeom>
            <a:avLst/>
            <a:gdLst>
              <a:gd name="connsiteX0" fmla="*/ 0 w 2971799"/>
              <a:gd name="connsiteY0" fmla="*/ 0 h 1188719"/>
              <a:gd name="connsiteX1" fmla="*/ 2971799 w 2971799"/>
              <a:gd name="connsiteY1" fmla="*/ 0 h 1188719"/>
              <a:gd name="connsiteX2" fmla="*/ 2971799 w 2971799"/>
              <a:gd name="connsiteY2" fmla="*/ 1188719 h 1188719"/>
              <a:gd name="connsiteX3" fmla="*/ 0 w 2971799"/>
              <a:gd name="connsiteY3" fmla="*/ 1188719 h 1188719"/>
              <a:gd name="connsiteX4" fmla="*/ 0 w 2971799"/>
              <a:gd name="connsiteY4" fmla="*/ 0 h 11887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1799" h="1188719">
                <a:moveTo>
                  <a:pt x="0" y="0"/>
                </a:moveTo>
                <a:lnTo>
                  <a:pt x="2971799" y="0"/>
                </a:lnTo>
                <a:lnTo>
                  <a:pt x="2971799" y="1188719"/>
                </a:lnTo>
                <a:lnTo>
                  <a:pt x="0" y="1188719"/>
                </a:lnTo>
                <a:lnTo>
                  <a:pt x="0" y="0"/>
                </a:lnTo>
                <a:close/>
              </a:path>
            </a:pathLst>
          </a:custGeom>
          <a:solidFill>
            <a:srgbClr val="BF8B00"/>
          </a:solidFill>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28016" tIns="73152" rIns="128016" bIns="73152" numCol="1" spcCol="1270" anchor="ctr" anchorCtr="0">
            <a:noAutofit/>
          </a:bodyPr>
          <a:lstStyle/>
          <a:p>
            <a:pPr algn="ctr" defTabSz="800100">
              <a:lnSpc>
                <a:spcPct val="90000"/>
              </a:lnSpc>
              <a:spcBef>
                <a:spcPct val="0"/>
              </a:spcBef>
              <a:spcAft>
                <a:spcPct val="35000"/>
              </a:spcAft>
            </a:pPr>
            <a:r>
              <a:rPr lang="es-CL" b="1" dirty="0" smtClean="0">
                <a:solidFill>
                  <a:srgbClr val="FFFFFF"/>
                </a:solidFill>
              </a:rPr>
              <a:t>Diseño Condiciones Habilitantes  </a:t>
            </a:r>
            <a:endParaRPr lang="es-CL" b="1" dirty="0">
              <a:solidFill>
                <a:srgbClr val="FFFFFF"/>
              </a:solidFill>
            </a:endParaRPr>
          </a:p>
        </p:txBody>
      </p:sp>
      <p:sp>
        <p:nvSpPr>
          <p:cNvPr id="14" name="11 Forma libre"/>
          <p:cNvSpPr/>
          <p:nvPr/>
        </p:nvSpPr>
        <p:spPr>
          <a:xfrm>
            <a:off x="5894624" y="5005447"/>
            <a:ext cx="4208463" cy="489749"/>
          </a:xfrm>
          <a:custGeom>
            <a:avLst/>
            <a:gdLst>
              <a:gd name="connsiteX0" fmla="*/ 0 w 2971799"/>
              <a:gd name="connsiteY0" fmla="*/ 0 h 1188719"/>
              <a:gd name="connsiteX1" fmla="*/ 2971799 w 2971799"/>
              <a:gd name="connsiteY1" fmla="*/ 0 h 1188719"/>
              <a:gd name="connsiteX2" fmla="*/ 2971799 w 2971799"/>
              <a:gd name="connsiteY2" fmla="*/ 1188719 h 1188719"/>
              <a:gd name="connsiteX3" fmla="*/ 0 w 2971799"/>
              <a:gd name="connsiteY3" fmla="*/ 1188719 h 1188719"/>
              <a:gd name="connsiteX4" fmla="*/ 0 w 2971799"/>
              <a:gd name="connsiteY4" fmla="*/ 0 h 11887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1799" h="1188719">
                <a:moveTo>
                  <a:pt x="0" y="0"/>
                </a:moveTo>
                <a:lnTo>
                  <a:pt x="2971799" y="0"/>
                </a:lnTo>
                <a:lnTo>
                  <a:pt x="2971799" y="1188719"/>
                </a:lnTo>
                <a:lnTo>
                  <a:pt x="0" y="1188719"/>
                </a:lnTo>
                <a:lnTo>
                  <a:pt x="0" y="0"/>
                </a:lnTo>
                <a:close/>
              </a:path>
            </a:pathLst>
          </a:custGeom>
          <a:solidFill>
            <a:schemeClr val="accent4">
              <a:lumMod val="75000"/>
            </a:schemeClr>
          </a:solidFill>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28016" tIns="73152" rIns="128016" bIns="73152" numCol="1" spcCol="1270" anchor="ctr" anchorCtr="0">
            <a:noAutofit/>
          </a:bodyPr>
          <a:lstStyle/>
          <a:p>
            <a:pPr algn="ctr" defTabSz="800100">
              <a:lnSpc>
                <a:spcPct val="90000"/>
              </a:lnSpc>
              <a:spcBef>
                <a:spcPct val="0"/>
              </a:spcBef>
              <a:spcAft>
                <a:spcPct val="35000"/>
              </a:spcAft>
            </a:pPr>
            <a:r>
              <a:rPr lang="es-CL" b="1" dirty="0" smtClean="0">
                <a:solidFill>
                  <a:srgbClr val="FFFFFF"/>
                </a:solidFill>
              </a:rPr>
              <a:t>Nuevos Escenarios (Moderado y Acelerado) </a:t>
            </a:r>
            <a:endParaRPr lang="es-CL" b="1" dirty="0">
              <a:solidFill>
                <a:srgbClr val="FFFFFF"/>
              </a:solidFill>
            </a:endParaRPr>
          </a:p>
        </p:txBody>
      </p:sp>
      <p:sp>
        <p:nvSpPr>
          <p:cNvPr id="15" name="11 Forma libre"/>
          <p:cNvSpPr/>
          <p:nvPr/>
        </p:nvSpPr>
        <p:spPr>
          <a:xfrm>
            <a:off x="7255331" y="5767444"/>
            <a:ext cx="4208463" cy="489749"/>
          </a:xfrm>
          <a:custGeom>
            <a:avLst/>
            <a:gdLst>
              <a:gd name="connsiteX0" fmla="*/ 0 w 2971799"/>
              <a:gd name="connsiteY0" fmla="*/ 0 h 1188719"/>
              <a:gd name="connsiteX1" fmla="*/ 2971799 w 2971799"/>
              <a:gd name="connsiteY1" fmla="*/ 0 h 1188719"/>
              <a:gd name="connsiteX2" fmla="*/ 2971799 w 2971799"/>
              <a:gd name="connsiteY2" fmla="*/ 1188719 h 1188719"/>
              <a:gd name="connsiteX3" fmla="*/ 0 w 2971799"/>
              <a:gd name="connsiteY3" fmla="*/ 1188719 h 1188719"/>
              <a:gd name="connsiteX4" fmla="*/ 0 w 2971799"/>
              <a:gd name="connsiteY4" fmla="*/ 0 h 11887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1799" h="1188719">
                <a:moveTo>
                  <a:pt x="0" y="0"/>
                </a:moveTo>
                <a:lnTo>
                  <a:pt x="2971799" y="0"/>
                </a:lnTo>
                <a:lnTo>
                  <a:pt x="2971799" y="1188719"/>
                </a:lnTo>
                <a:lnTo>
                  <a:pt x="0" y="1188719"/>
                </a:lnTo>
                <a:lnTo>
                  <a:pt x="0" y="0"/>
                </a:lnTo>
                <a:close/>
              </a:path>
            </a:pathLst>
          </a:custGeom>
          <a:solidFill>
            <a:schemeClr val="accent5">
              <a:lumMod val="75000"/>
            </a:schemeClr>
          </a:solidFill>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28016" tIns="73152" rIns="128016" bIns="73152" numCol="1" spcCol="1270" anchor="ctr" anchorCtr="0">
            <a:noAutofit/>
          </a:bodyPr>
          <a:lstStyle/>
          <a:p>
            <a:pPr defTabSz="800100">
              <a:lnSpc>
                <a:spcPct val="90000"/>
              </a:lnSpc>
              <a:spcBef>
                <a:spcPct val="0"/>
              </a:spcBef>
              <a:spcAft>
                <a:spcPct val="35000"/>
              </a:spcAft>
            </a:pPr>
            <a:r>
              <a:rPr lang="es-CL" b="1" dirty="0" smtClean="0">
                <a:solidFill>
                  <a:srgbClr val="FFFFFF"/>
                </a:solidFill>
              </a:rPr>
              <a:t>Modelo de Gestión y Modelo de Negocio</a:t>
            </a:r>
            <a:endParaRPr lang="es-CL" b="1" dirty="0">
              <a:solidFill>
                <a:srgbClr val="FFFFFF"/>
              </a:solidFill>
            </a:endParaRPr>
          </a:p>
        </p:txBody>
      </p:sp>
      <p:sp>
        <p:nvSpPr>
          <p:cNvPr id="16" name="11 Forma libre"/>
          <p:cNvSpPr/>
          <p:nvPr/>
        </p:nvSpPr>
        <p:spPr>
          <a:xfrm>
            <a:off x="3118774" y="3408876"/>
            <a:ext cx="4208463" cy="489749"/>
          </a:xfrm>
          <a:custGeom>
            <a:avLst/>
            <a:gdLst>
              <a:gd name="connsiteX0" fmla="*/ 0 w 2971799"/>
              <a:gd name="connsiteY0" fmla="*/ 0 h 1188719"/>
              <a:gd name="connsiteX1" fmla="*/ 2971799 w 2971799"/>
              <a:gd name="connsiteY1" fmla="*/ 0 h 1188719"/>
              <a:gd name="connsiteX2" fmla="*/ 2971799 w 2971799"/>
              <a:gd name="connsiteY2" fmla="*/ 1188719 h 1188719"/>
              <a:gd name="connsiteX3" fmla="*/ 0 w 2971799"/>
              <a:gd name="connsiteY3" fmla="*/ 1188719 h 1188719"/>
              <a:gd name="connsiteX4" fmla="*/ 0 w 2971799"/>
              <a:gd name="connsiteY4" fmla="*/ 0 h 11887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1799" h="1188719">
                <a:moveTo>
                  <a:pt x="0" y="0"/>
                </a:moveTo>
                <a:lnTo>
                  <a:pt x="2971799" y="0"/>
                </a:lnTo>
                <a:lnTo>
                  <a:pt x="2971799" y="1188719"/>
                </a:lnTo>
                <a:lnTo>
                  <a:pt x="0" y="1188719"/>
                </a:lnTo>
                <a:lnTo>
                  <a:pt x="0" y="0"/>
                </a:lnTo>
                <a:close/>
              </a:path>
            </a:pathLst>
          </a:custGeom>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28016" tIns="73152" rIns="128016" bIns="73152" numCol="1" spcCol="1270" anchor="ctr" anchorCtr="0">
            <a:noAutofit/>
          </a:bodyPr>
          <a:lstStyle/>
          <a:p>
            <a:pPr algn="ctr" defTabSz="800100">
              <a:lnSpc>
                <a:spcPct val="90000"/>
              </a:lnSpc>
              <a:spcBef>
                <a:spcPct val="0"/>
              </a:spcBef>
              <a:spcAft>
                <a:spcPct val="35000"/>
              </a:spcAft>
            </a:pPr>
            <a:r>
              <a:rPr lang="es-CL" b="1" dirty="0" smtClean="0">
                <a:solidFill>
                  <a:srgbClr val="FFFFFF"/>
                </a:solidFill>
              </a:rPr>
              <a:t>Evaluación Escenario Tendencial</a:t>
            </a:r>
            <a:endParaRPr lang="es-CL" b="1" dirty="0">
              <a:solidFill>
                <a:srgbClr val="FFFFFF"/>
              </a:solidFill>
            </a:endParaRPr>
          </a:p>
        </p:txBody>
      </p:sp>
      <p:sp>
        <p:nvSpPr>
          <p:cNvPr id="3" name="Flecha curvada hacia arriba 2"/>
          <p:cNvSpPr/>
          <p:nvPr/>
        </p:nvSpPr>
        <p:spPr>
          <a:xfrm rot="4369729">
            <a:off x="4789714" y="4880426"/>
            <a:ext cx="689428" cy="598714"/>
          </a:xfrm>
          <a:prstGeom prst="curvedUpArrow">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chemeClr val="tx1"/>
              </a:solidFill>
            </a:endParaRPr>
          </a:p>
        </p:txBody>
      </p:sp>
      <p:sp>
        <p:nvSpPr>
          <p:cNvPr id="17" name="Flecha curvada hacia arriba 16"/>
          <p:cNvSpPr/>
          <p:nvPr/>
        </p:nvSpPr>
        <p:spPr>
          <a:xfrm rot="4369729">
            <a:off x="3236686" y="4143832"/>
            <a:ext cx="689428" cy="598714"/>
          </a:xfrm>
          <a:prstGeom prst="curvedUpArrow">
            <a:avLst/>
          </a:prstGeom>
          <a:solidFill>
            <a:schemeClr val="accent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chemeClr val="tx1"/>
              </a:solidFill>
            </a:endParaRPr>
          </a:p>
        </p:txBody>
      </p:sp>
      <p:sp>
        <p:nvSpPr>
          <p:cNvPr id="18" name="Flecha curvada hacia arriba 17"/>
          <p:cNvSpPr/>
          <p:nvPr/>
        </p:nvSpPr>
        <p:spPr>
          <a:xfrm rot="4369729">
            <a:off x="6103257" y="5740398"/>
            <a:ext cx="689428" cy="598714"/>
          </a:xfrm>
          <a:prstGeom prst="curvedUpArrow">
            <a:avLst/>
          </a:prstGeom>
          <a:solidFill>
            <a:schemeClr val="accent4">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chemeClr val="tx1"/>
              </a:solidFill>
            </a:endParaRPr>
          </a:p>
        </p:txBody>
      </p:sp>
      <p:sp>
        <p:nvSpPr>
          <p:cNvPr id="19" name="Flecha curvada hacia arriba 18"/>
          <p:cNvSpPr/>
          <p:nvPr/>
        </p:nvSpPr>
        <p:spPr>
          <a:xfrm rot="4369729">
            <a:off x="1669143" y="3265712"/>
            <a:ext cx="689428" cy="598714"/>
          </a:xfrm>
          <a:prstGeom prst="curved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chemeClr val="tx1"/>
              </a:solidFill>
            </a:endParaRPr>
          </a:p>
        </p:txBody>
      </p:sp>
      <p:sp>
        <p:nvSpPr>
          <p:cNvPr id="13" name="11 Forma libre"/>
          <p:cNvSpPr/>
          <p:nvPr/>
        </p:nvSpPr>
        <p:spPr>
          <a:xfrm>
            <a:off x="9011375" y="5238485"/>
            <a:ext cx="1750410" cy="256711"/>
          </a:xfrm>
          <a:custGeom>
            <a:avLst/>
            <a:gdLst>
              <a:gd name="connsiteX0" fmla="*/ 0 w 2971799"/>
              <a:gd name="connsiteY0" fmla="*/ 0 h 1188719"/>
              <a:gd name="connsiteX1" fmla="*/ 2971799 w 2971799"/>
              <a:gd name="connsiteY1" fmla="*/ 0 h 1188719"/>
              <a:gd name="connsiteX2" fmla="*/ 2971799 w 2971799"/>
              <a:gd name="connsiteY2" fmla="*/ 1188719 h 1188719"/>
              <a:gd name="connsiteX3" fmla="*/ 0 w 2971799"/>
              <a:gd name="connsiteY3" fmla="*/ 1188719 h 1188719"/>
              <a:gd name="connsiteX4" fmla="*/ 0 w 2971799"/>
              <a:gd name="connsiteY4" fmla="*/ 0 h 11887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1799" h="1188719">
                <a:moveTo>
                  <a:pt x="0" y="0"/>
                </a:moveTo>
                <a:lnTo>
                  <a:pt x="2971799" y="0"/>
                </a:lnTo>
                <a:lnTo>
                  <a:pt x="2971799" y="1188719"/>
                </a:lnTo>
                <a:lnTo>
                  <a:pt x="0" y="1188719"/>
                </a:lnTo>
                <a:lnTo>
                  <a:pt x="0" y="0"/>
                </a:lnTo>
                <a:close/>
              </a:path>
            </a:pathLst>
          </a:custGeom>
          <a:solidFill>
            <a:schemeClr val="accent4">
              <a:lumMod val="75000"/>
            </a:schemeClr>
          </a:solidFill>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28016" tIns="73152" rIns="128016" bIns="73152" numCol="1" spcCol="1270" anchor="ctr" anchorCtr="0">
            <a:noAutofit/>
          </a:bodyPr>
          <a:lstStyle/>
          <a:p>
            <a:pPr algn="ctr" defTabSz="800100">
              <a:lnSpc>
                <a:spcPct val="90000"/>
              </a:lnSpc>
              <a:spcBef>
                <a:spcPct val="0"/>
              </a:spcBef>
              <a:spcAft>
                <a:spcPct val="35000"/>
              </a:spcAft>
            </a:pPr>
            <a:r>
              <a:rPr lang="es-CL" sz="1000" b="1" dirty="0" smtClean="0">
                <a:solidFill>
                  <a:srgbClr val="FFFFFF"/>
                </a:solidFill>
              </a:rPr>
              <a:t>Evaluación Escenarios</a:t>
            </a:r>
            <a:endParaRPr lang="es-CL" sz="1000" b="1" dirty="0">
              <a:solidFill>
                <a:srgbClr val="FFFFFF"/>
              </a:solidFill>
            </a:endParaRPr>
          </a:p>
        </p:txBody>
      </p:sp>
    </p:spTree>
    <p:extLst>
      <p:ext uri="{BB962C8B-B14F-4D97-AF65-F5344CB8AC3E}">
        <p14:creationId xmlns:p14="http://schemas.microsoft.com/office/powerpoint/2010/main" val="22447023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473273" y="0"/>
            <a:ext cx="9144000" cy="6858000"/>
          </a:xfrm>
          <a:prstGeom prst="rect">
            <a:avLst/>
          </a:prstGeom>
        </p:spPr>
      </p:pic>
      <p:sp>
        <p:nvSpPr>
          <p:cNvPr id="4" name="TextBox 2"/>
          <p:cNvSpPr txBox="1"/>
          <p:nvPr/>
        </p:nvSpPr>
        <p:spPr>
          <a:xfrm rot="16200000">
            <a:off x="7403448" y="2931404"/>
            <a:ext cx="6858000" cy="995196"/>
          </a:xfrm>
          <a:prstGeom prst="rect">
            <a:avLst/>
          </a:prstGeom>
          <a:solidFill>
            <a:srgbClr val="C00000"/>
          </a:solidFill>
        </p:spPr>
        <p:txBody>
          <a:bodyPr wrap="square" rtlCol="0">
            <a:spAutoFit/>
          </a:bodyPr>
          <a:lstStyle/>
          <a:p>
            <a:pPr algn="ctr"/>
            <a:r>
              <a:rPr lang="en-US" sz="5867" dirty="0">
                <a:solidFill>
                  <a:srgbClr val="FFFFFF"/>
                </a:solidFill>
                <a:effectLst>
                  <a:outerShdw dist="38100" dir="2700000" algn="tl" rotWithShape="0">
                    <a:schemeClr val="tx1">
                      <a:lumMod val="65000"/>
                      <a:lumOff val="35000"/>
                      <a:alpha val="91000"/>
                    </a:schemeClr>
                  </a:outerShdw>
                </a:effectLst>
                <a:latin typeface="Gotham Bold"/>
                <a:cs typeface="Gotham Bold"/>
              </a:rPr>
              <a:t>1.Introducción</a:t>
            </a:r>
          </a:p>
        </p:txBody>
      </p:sp>
    </p:spTree>
    <p:extLst>
      <p:ext uri="{BB962C8B-B14F-4D97-AF65-F5344CB8AC3E}">
        <p14:creationId xmlns:p14="http://schemas.microsoft.com/office/powerpoint/2010/main" val="84623371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378886" y="630382"/>
            <a:ext cx="11432116" cy="967840"/>
          </a:xfrm>
        </p:spPr>
        <p:txBody>
          <a:bodyPr>
            <a:normAutofit/>
          </a:bodyPr>
          <a:lstStyle/>
          <a:p>
            <a:r>
              <a:rPr lang="es-CL" sz="4400" kern="0" dirty="0">
                <a:latin typeface="Gotham Bold"/>
              </a:rPr>
              <a:t>6.Evaluación económica y social</a:t>
            </a:r>
            <a:endParaRPr lang="es-ES" dirty="0"/>
          </a:p>
        </p:txBody>
      </p:sp>
      <p:sp>
        <p:nvSpPr>
          <p:cNvPr id="6" name="Rectángulo 5"/>
          <p:cNvSpPr/>
          <p:nvPr/>
        </p:nvSpPr>
        <p:spPr>
          <a:xfrm>
            <a:off x="203904" y="1989712"/>
            <a:ext cx="4406575" cy="595035"/>
          </a:xfrm>
          <a:prstGeom prst="rect">
            <a:avLst/>
          </a:prstGeom>
        </p:spPr>
        <p:txBody>
          <a:bodyPr wrap="none">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lang="es-CL" sz="2800" b="1" kern="0" dirty="0">
                <a:solidFill>
                  <a:sysClr val="windowText" lastClr="000000"/>
                </a:solidFill>
              </a:rPr>
              <a:t>6</a:t>
            </a:r>
            <a:r>
              <a:rPr kumimoji="0" lang="es-CL" sz="2800" b="1" i="0" u="none" strike="noStrike" kern="0" cap="none" spc="0" normalizeH="0" baseline="0" noProof="0" dirty="0">
                <a:ln>
                  <a:noFill/>
                </a:ln>
                <a:solidFill>
                  <a:sysClr val="windowText" lastClr="000000"/>
                </a:solidFill>
                <a:effectLst/>
                <a:uLnTx/>
                <a:uFillTx/>
              </a:rPr>
              <a:t>.1 Masa Bovina Proyectada</a:t>
            </a:r>
          </a:p>
        </p:txBody>
      </p:sp>
      <p:graphicFrame>
        <p:nvGraphicFramePr>
          <p:cNvPr id="10" name="Tabla 9"/>
          <p:cNvGraphicFramePr>
            <a:graphicFrameLocks noGrp="1"/>
          </p:cNvGraphicFramePr>
          <p:nvPr>
            <p:extLst>
              <p:ext uri="{D42A27DB-BD31-4B8C-83A1-F6EECF244321}">
                <p14:modId xmlns:p14="http://schemas.microsoft.com/office/powerpoint/2010/main" val="912259693"/>
              </p:ext>
            </p:extLst>
          </p:nvPr>
        </p:nvGraphicFramePr>
        <p:xfrm>
          <a:off x="7527618" y="2550554"/>
          <a:ext cx="3852792" cy="3810255"/>
        </p:xfrm>
        <a:graphic>
          <a:graphicData uri="http://schemas.openxmlformats.org/drawingml/2006/table">
            <a:tbl>
              <a:tblPr/>
              <a:tblGrid>
                <a:gridCol w="1479279">
                  <a:extLst>
                    <a:ext uri="{9D8B030D-6E8A-4147-A177-3AD203B41FA5}">
                      <a16:colId xmlns:a16="http://schemas.microsoft.com/office/drawing/2014/main" xmlns="" val="3821096197"/>
                    </a:ext>
                  </a:extLst>
                </a:gridCol>
                <a:gridCol w="791171">
                  <a:extLst>
                    <a:ext uri="{9D8B030D-6E8A-4147-A177-3AD203B41FA5}">
                      <a16:colId xmlns:a16="http://schemas.microsoft.com/office/drawing/2014/main" xmlns="" val="593568873"/>
                    </a:ext>
                  </a:extLst>
                </a:gridCol>
                <a:gridCol w="791171">
                  <a:extLst>
                    <a:ext uri="{9D8B030D-6E8A-4147-A177-3AD203B41FA5}">
                      <a16:colId xmlns:a16="http://schemas.microsoft.com/office/drawing/2014/main" xmlns="" val="3324038620"/>
                    </a:ext>
                  </a:extLst>
                </a:gridCol>
                <a:gridCol w="791171">
                  <a:extLst>
                    <a:ext uri="{9D8B030D-6E8A-4147-A177-3AD203B41FA5}">
                      <a16:colId xmlns:a16="http://schemas.microsoft.com/office/drawing/2014/main" xmlns="" val="3503696766"/>
                    </a:ext>
                  </a:extLst>
                </a:gridCol>
              </a:tblGrid>
              <a:tr h="300810">
                <a:tc>
                  <a:txBody>
                    <a:bodyPr/>
                    <a:lstStyle/>
                    <a:p>
                      <a:pPr algn="l" fontAlgn="b"/>
                      <a:r>
                        <a:rPr lang="es-CL" sz="1100" b="0" i="0" u="none" strike="noStrike" dirty="0">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s-CL" sz="1100" b="1" i="0" u="none" strike="noStrike">
                          <a:solidFill>
                            <a:srgbClr val="000000"/>
                          </a:solidFill>
                          <a:effectLst/>
                          <a:latin typeface="Calibri" panose="020F0502020204030204" pitchFamily="34" charset="0"/>
                        </a:rPr>
                        <a:t>Tendencial</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s-CL" sz="1100" b="1" i="0" u="none" strike="noStrike">
                          <a:solidFill>
                            <a:srgbClr val="000000"/>
                          </a:solidFill>
                          <a:effectLst/>
                          <a:latin typeface="Calibri" panose="020F0502020204030204" pitchFamily="34" charset="0"/>
                        </a:rPr>
                        <a:t>Moderado</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699"/>
                    </a:solidFill>
                  </a:tcPr>
                </a:tc>
                <a:tc>
                  <a:txBody>
                    <a:bodyPr/>
                    <a:lstStyle/>
                    <a:p>
                      <a:pPr algn="ctr" fontAlgn="ctr"/>
                      <a:r>
                        <a:rPr lang="es-CL" sz="1100" b="1" i="0" u="none" strike="noStrike">
                          <a:solidFill>
                            <a:srgbClr val="000000"/>
                          </a:solidFill>
                          <a:effectLst/>
                          <a:latin typeface="Calibri" panose="020F0502020204030204" pitchFamily="34" charset="0"/>
                        </a:rPr>
                        <a:t>Acelerado</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5050"/>
                    </a:solidFill>
                  </a:tcPr>
                </a:tc>
                <a:extLst>
                  <a:ext uri="{0D108BD9-81ED-4DB2-BD59-A6C34878D82A}">
                    <a16:rowId xmlns:a16="http://schemas.microsoft.com/office/drawing/2014/main" xmlns="" val="61908068"/>
                  </a:ext>
                </a:extLst>
              </a:tr>
              <a:tr h="227886">
                <a:tc gridSpan="4">
                  <a:txBody>
                    <a:bodyPr/>
                    <a:lstStyle/>
                    <a:p>
                      <a:pPr algn="l" fontAlgn="b"/>
                      <a:r>
                        <a:rPr lang="es-CL" sz="1100" b="1" i="0" u="none" strike="noStrike">
                          <a:solidFill>
                            <a:srgbClr val="000000"/>
                          </a:solidFill>
                          <a:effectLst/>
                          <a:latin typeface="Calibri" panose="020F0502020204030204" pitchFamily="34" charset="0"/>
                        </a:rPr>
                        <a:t>Mortalidad</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9BC2E6"/>
                    </a:solidFill>
                  </a:tcPr>
                </a:tc>
                <a:tc hMerge="1">
                  <a:txBody>
                    <a:bodyPr/>
                    <a:lstStyle/>
                    <a:p>
                      <a:endParaRPr lang="es-CL"/>
                    </a:p>
                  </a:txBody>
                  <a:tcPr/>
                </a:tc>
                <a:tc hMerge="1">
                  <a:txBody>
                    <a:bodyPr/>
                    <a:lstStyle/>
                    <a:p>
                      <a:endParaRPr lang="es-CL"/>
                    </a:p>
                  </a:txBody>
                  <a:tcPr/>
                </a:tc>
                <a:tc hMerge="1">
                  <a:txBody>
                    <a:bodyPr/>
                    <a:lstStyle/>
                    <a:p>
                      <a:endParaRPr lang="es-CL"/>
                    </a:p>
                  </a:txBody>
                  <a:tcPr/>
                </a:tc>
                <a:extLst>
                  <a:ext uri="{0D108BD9-81ED-4DB2-BD59-A6C34878D82A}">
                    <a16:rowId xmlns:a16="http://schemas.microsoft.com/office/drawing/2014/main" xmlns="" val="3697913523"/>
                  </a:ext>
                </a:extLst>
              </a:tr>
              <a:tr h="182309">
                <a:tc>
                  <a:txBody>
                    <a:bodyPr/>
                    <a:lstStyle/>
                    <a:p>
                      <a:pPr algn="l" fontAlgn="b"/>
                      <a:r>
                        <a:rPr lang="es-CL" sz="1100" b="0" i="0" u="none" strike="noStrike">
                          <a:solidFill>
                            <a:srgbClr val="000000"/>
                          </a:solidFill>
                          <a:effectLst/>
                          <a:latin typeface="Calibri" panose="020F0502020204030204" pitchFamily="34" charset="0"/>
                        </a:rPr>
                        <a:t>Adulto</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s-CL" sz="1100" b="0" i="0" u="none" strike="noStrike">
                          <a:solidFill>
                            <a:srgbClr val="000000"/>
                          </a:solidFill>
                          <a:effectLst/>
                          <a:latin typeface="Calibri" panose="020F0502020204030204" pitchFamily="34" charset="0"/>
                        </a:rPr>
                        <a:t>3%</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100" b="0" i="0" u="none" strike="noStrike">
                          <a:solidFill>
                            <a:srgbClr val="000000"/>
                          </a:solidFill>
                          <a:effectLst/>
                          <a:latin typeface="Calibri" panose="020F0502020204030204" pitchFamily="34" charset="0"/>
                        </a:rPr>
                        <a:t>2%</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100" b="0" i="0" u="none" strike="noStrike">
                          <a:solidFill>
                            <a:srgbClr val="000000"/>
                          </a:solidFill>
                          <a:effectLst/>
                          <a:latin typeface="Calibri" panose="020F0502020204030204" pitchFamily="34" charset="0"/>
                        </a:rPr>
                        <a:t>2%</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355424052"/>
                  </a:ext>
                </a:extLst>
              </a:tr>
              <a:tr h="191424">
                <a:tc>
                  <a:txBody>
                    <a:bodyPr/>
                    <a:lstStyle/>
                    <a:p>
                      <a:pPr algn="l" fontAlgn="b"/>
                      <a:r>
                        <a:rPr lang="es-CL" sz="1100" b="0" i="0" u="none" strike="noStrike">
                          <a:solidFill>
                            <a:srgbClr val="000000"/>
                          </a:solidFill>
                          <a:effectLst/>
                          <a:latin typeface="Calibri" panose="020F0502020204030204" pitchFamily="34" charset="0"/>
                        </a:rPr>
                        <a:t>Menor</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r" fontAlgn="b"/>
                      <a:r>
                        <a:rPr lang="es-CL" sz="1100" b="0" i="0" u="none" strike="noStrike">
                          <a:solidFill>
                            <a:srgbClr val="000000"/>
                          </a:solidFill>
                          <a:effectLst/>
                          <a:latin typeface="Calibri" panose="020F0502020204030204" pitchFamily="34" charset="0"/>
                        </a:rPr>
                        <a:t>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CL" sz="1100" b="0" i="0" u="none" strike="noStrike">
                          <a:solidFill>
                            <a:srgbClr val="000000"/>
                          </a:solidFill>
                          <a:effectLst/>
                          <a:latin typeface="Calibri" panose="020F0502020204030204" pitchFamily="34" charset="0"/>
                        </a:rPr>
                        <a:t>3%</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CL" sz="1100" b="0" i="0" u="none" strike="noStrike">
                          <a:solidFill>
                            <a:srgbClr val="000000"/>
                          </a:solidFill>
                          <a:effectLst/>
                          <a:latin typeface="Calibri" panose="020F0502020204030204" pitchFamily="34" charset="0"/>
                        </a:rPr>
                        <a:t>3%</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48061947"/>
                  </a:ext>
                </a:extLst>
              </a:tr>
              <a:tr h="227886">
                <a:tc gridSpan="4">
                  <a:txBody>
                    <a:bodyPr/>
                    <a:lstStyle/>
                    <a:p>
                      <a:pPr algn="l" fontAlgn="b"/>
                      <a:r>
                        <a:rPr lang="es-CL" sz="1100" b="1" i="0" u="none" strike="noStrike">
                          <a:solidFill>
                            <a:srgbClr val="000000"/>
                          </a:solidFill>
                          <a:effectLst/>
                          <a:latin typeface="Calibri" panose="020F0502020204030204" pitchFamily="34" charset="0"/>
                        </a:rPr>
                        <a:t>Encaste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hMerge="1">
                  <a:txBody>
                    <a:bodyPr/>
                    <a:lstStyle/>
                    <a:p>
                      <a:endParaRPr lang="es-CL"/>
                    </a:p>
                  </a:txBody>
                  <a:tcPr/>
                </a:tc>
                <a:tc hMerge="1">
                  <a:txBody>
                    <a:bodyPr/>
                    <a:lstStyle/>
                    <a:p>
                      <a:endParaRPr lang="es-CL"/>
                    </a:p>
                  </a:txBody>
                  <a:tcPr/>
                </a:tc>
                <a:tc hMerge="1">
                  <a:txBody>
                    <a:bodyPr/>
                    <a:lstStyle/>
                    <a:p>
                      <a:endParaRPr lang="es-CL"/>
                    </a:p>
                  </a:txBody>
                  <a:tcPr/>
                </a:tc>
                <a:extLst>
                  <a:ext uri="{0D108BD9-81ED-4DB2-BD59-A6C34878D82A}">
                    <a16:rowId xmlns:a16="http://schemas.microsoft.com/office/drawing/2014/main" xmlns="" val="3332973377"/>
                  </a:ext>
                </a:extLst>
              </a:tr>
              <a:tr h="182309">
                <a:tc>
                  <a:txBody>
                    <a:bodyPr/>
                    <a:lstStyle/>
                    <a:p>
                      <a:pPr algn="l" fontAlgn="b"/>
                      <a:r>
                        <a:rPr lang="es-CL" sz="1100" b="0" i="0" u="none" strike="noStrike">
                          <a:solidFill>
                            <a:srgbClr val="000000"/>
                          </a:solidFill>
                          <a:effectLst/>
                          <a:latin typeface="Calibri" panose="020F0502020204030204" pitchFamily="34" charset="0"/>
                        </a:rPr>
                        <a:t>Vacas + Vaquillas 2-3</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s-CL" sz="1100" b="0" i="0" u="none" strike="noStrike">
                          <a:solidFill>
                            <a:srgbClr val="000000"/>
                          </a:solidFill>
                          <a:effectLst/>
                          <a:latin typeface="Calibri" panose="020F0502020204030204" pitchFamily="34" charset="0"/>
                        </a:rPr>
                        <a:t>100%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100" b="0" i="0" u="none" strike="noStrike">
                          <a:solidFill>
                            <a:srgbClr val="000000"/>
                          </a:solidFill>
                          <a:effectLst/>
                          <a:latin typeface="Calibri" panose="020F0502020204030204" pitchFamily="34" charset="0"/>
                        </a:rPr>
                        <a:t>100%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100" b="0" i="0" u="none" strike="noStrike">
                          <a:solidFill>
                            <a:srgbClr val="000000"/>
                          </a:solidFill>
                          <a:effectLst/>
                          <a:latin typeface="Calibri" panose="020F0502020204030204" pitchFamily="34" charset="0"/>
                        </a:rPr>
                        <a:t>100%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701506987"/>
                  </a:ext>
                </a:extLst>
              </a:tr>
              <a:tr h="191424">
                <a:tc>
                  <a:txBody>
                    <a:bodyPr/>
                    <a:lstStyle/>
                    <a:p>
                      <a:pPr algn="l" fontAlgn="b"/>
                      <a:r>
                        <a:rPr lang="es-CL" sz="1100" b="0" i="0" u="none" strike="noStrike">
                          <a:solidFill>
                            <a:srgbClr val="000000"/>
                          </a:solidFill>
                          <a:effectLst/>
                          <a:latin typeface="Calibri" panose="020F0502020204030204" pitchFamily="34" charset="0"/>
                        </a:rPr>
                        <a:t>Vaquillas 1-2</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r" fontAlgn="b"/>
                      <a:r>
                        <a:rPr lang="es-CL" sz="1100" b="0" i="0" u="none" strike="noStrike">
                          <a:solidFill>
                            <a:srgbClr val="000000"/>
                          </a:solidFill>
                          <a:effectLst/>
                          <a:latin typeface="Calibri" panose="020F0502020204030204" pitchFamily="34" charset="0"/>
                        </a:rPr>
                        <a:t>20%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CL" sz="1100" b="0" i="0" u="none" strike="noStrike">
                          <a:solidFill>
                            <a:srgbClr val="000000"/>
                          </a:solidFill>
                          <a:effectLst/>
                          <a:latin typeface="Calibri" panose="020F0502020204030204" pitchFamily="34" charset="0"/>
                        </a:rPr>
                        <a:t>30%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CL" sz="1100" b="0" i="0" u="none" strike="noStrike">
                          <a:solidFill>
                            <a:srgbClr val="000000"/>
                          </a:solidFill>
                          <a:effectLst/>
                          <a:latin typeface="Calibri" panose="020F0502020204030204" pitchFamily="34" charset="0"/>
                        </a:rPr>
                        <a:t>40%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1217275"/>
                  </a:ext>
                </a:extLst>
              </a:tr>
              <a:tr h="227886">
                <a:tc gridSpan="4">
                  <a:txBody>
                    <a:bodyPr/>
                    <a:lstStyle/>
                    <a:p>
                      <a:pPr algn="l" fontAlgn="b"/>
                      <a:r>
                        <a:rPr lang="es-CL" sz="1100" b="1" i="0" u="none" strike="noStrike">
                          <a:solidFill>
                            <a:srgbClr val="000000"/>
                          </a:solidFill>
                          <a:effectLst/>
                          <a:latin typeface="Calibri" panose="020F0502020204030204" pitchFamily="34" charset="0"/>
                        </a:rPr>
                        <a:t>Parición</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hMerge="1">
                  <a:txBody>
                    <a:bodyPr/>
                    <a:lstStyle/>
                    <a:p>
                      <a:endParaRPr lang="es-CL"/>
                    </a:p>
                  </a:txBody>
                  <a:tcPr/>
                </a:tc>
                <a:tc hMerge="1">
                  <a:txBody>
                    <a:bodyPr/>
                    <a:lstStyle/>
                    <a:p>
                      <a:endParaRPr lang="es-CL"/>
                    </a:p>
                  </a:txBody>
                  <a:tcPr/>
                </a:tc>
                <a:tc hMerge="1">
                  <a:txBody>
                    <a:bodyPr/>
                    <a:lstStyle/>
                    <a:p>
                      <a:endParaRPr lang="es-CL"/>
                    </a:p>
                  </a:txBody>
                  <a:tcPr/>
                </a:tc>
                <a:extLst>
                  <a:ext uri="{0D108BD9-81ED-4DB2-BD59-A6C34878D82A}">
                    <a16:rowId xmlns:a16="http://schemas.microsoft.com/office/drawing/2014/main" xmlns="" val="3364671708"/>
                  </a:ext>
                </a:extLst>
              </a:tr>
              <a:tr h="182309">
                <a:tc>
                  <a:txBody>
                    <a:bodyPr/>
                    <a:lstStyle/>
                    <a:p>
                      <a:pPr algn="l" fontAlgn="b"/>
                      <a:r>
                        <a:rPr lang="es-CL" sz="1100" b="0" i="0" u="none" strike="noStrike">
                          <a:solidFill>
                            <a:srgbClr val="000000"/>
                          </a:solidFill>
                          <a:effectLst/>
                          <a:latin typeface="Calibri" panose="020F0502020204030204" pitchFamily="34" charset="0"/>
                        </a:rPr>
                        <a:t>Vacas</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s-CL" sz="1100" b="0" i="0" u="none" strike="noStrike">
                          <a:solidFill>
                            <a:srgbClr val="000000"/>
                          </a:solidFill>
                          <a:effectLst/>
                          <a:latin typeface="Calibri" panose="020F0502020204030204" pitchFamily="34" charset="0"/>
                        </a:rPr>
                        <a:t>70%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100" b="0" i="0" u="none" strike="noStrike">
                          <a:solidFill>
                            <a:srgbClr val="000000"/>
                          </a:solidFill>
                          <a:effectLst/>
                          <a:latin typeface="Calibri" panose="020F0502020204030204" pitchFamily="34" charset="0"/>
                        </a:rPr>
                        <a:t>75%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100" b="0" i="0" u="none" strike="noStrike">
                          <a:solidFill>
                            <a:srgbClr val="000000"/>
                          </a:solidFill>
                          <a:effectLst/>
                          <a:latin typeface="Calibri" panose="020F0502020204030204" pitchFamily="34" charset="0"/>
                        </a:rPr>
                        <a:t>75%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811365297"/>
                  </a:ext>
                </a:extLst>
              </a:tr>
              <a:tr h="182309">
                <a:tc>
                  <a:txBody>
                    <a:bodyPr/>
                    <a:lstStyle/>
                    <a:p>
                      <a:pPr algn="l" fontAlgn="b"/>
                      <a:r>
                        <a:rPr lang="es-CL" sz="1100" b="0" i="0" u="none" strike="noStrike">
                          <a:solidFill>
                            <a:srgbClr val="000000"/>
                          </a:solidFill>
                          <a:effectLst/>
                          <a:latin typeface="Calibri" panose="020F0502020204030204" pitchFamily="34" charset="0"/>
                        </a:rPr>
                        <a:t>Vaquillas 2-3</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s-CL" sz="1100" b="0" i="0" u="none" strike="noStrike">
                          <a:solidFill>
                            <a:srgbClr val="000000"/>
                          </a:solidFill>
                          <a:effectLst/>
                          <a:latin typeface="Calibri" panose="020F0502020204030204" pitchFamily="34" charset="0"/>
                        </a:rPr>
                        <a:t>75%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100" b="0" i="0" u="none" strike="noStrike">
                          <a:solidFill>
                            <a:srgbClr val="000000"/>
                          </a:solidFill>
                          <a:effectLst/>
                          <a:latin typeface="Calibri" panose="020F0502020204030204" pitchFamily="34" charset="0"/>
                        </a:rPr>
                        <a:t>80%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100" b="0" i="0" u="none" strike="noStrike">
                          <a:solidFill>
                            <a:srgbClr val="000000"/>
                          </a:solidFill>
                          <a:effectLst/>
                          <a:latin typeface="Calibri" panose="020F0502020204030204" pitchFamily="34" charset="0"/>
                        </a:rPr>
                        <a:t>80%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286820402"/>
                  </a:ext>
                </a:extLst>
              </a:tr>
              <a:tr h="191424">
                <a:tc>
                  <a:txBody>
                    <a:bodyPr/>
                    <a:lstStyle/>
                    <a:p>
                      <a:pPr algn="l" fontAlgn="b"/>
                      <a:r>
                        <a:rPr lang="es-CL" sz="1100" b="0" i="0" u="none" strike="noStrike">
                          <a:solidFill>
                            <a:srgbClr val="000000"/>
                          </a:solidFill>
                          <a:effectLst/>
                          <a:latin typeface="Calibri" panose="020F0502020204030204" pitchFamily="34" charset="0"/>
                        </a:rPr>
                        <a:t>Vaquillas 1-2</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r" fontAlgn="b"/>
                      <a:r>
                        <a:rPr lang="es-CL" sz="1100" b="0" i="0" u="none" strike="noStrike">
                          <a:solidFill>
                            <a:srgbClr val="000000"/>
                          </a:solidFill>
                          <a:effectLst/>
                          <a:latin typeface="Calibri" panose="020F0502020204030204" pitchFamily="34" charset="0"/>
                        </a:rPr>
                        <a:t>75%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CL" sz="1100" b="0" i="0" u="none" strike="noStrike">
                          <a:solidFill>
                            <a:srgbClr val="000000"/>
                          </a:solidFill>
                          <a:effectLst/>
                          <a:latin typeface="Calibri" panose="020F0502020204030204" pitchFamily="34" charset="0"/>
                        </a:rPr>
                        <a:t>80%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CL" sz="1100" b="0" i="0" u="none" strike="noStrike">
                          <a:solidFill>
                            <a:srgbClr val="000000"/>
                          </a:solidFill>
                          <a:effectLst/>
                          <a:latin typeface="Calibri" panose="020F0502020204030204" pitchFamily="34" charset="0"/>
                        </a:rPr>
                        <a:t>80%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28504317"/>
                  </a:ext>
                </a:extLst>
              </a:tr>
              <a:tr h="227886">
                <a:tc gridSpan="4">
                  <a:txBody>
                    <a:bodyPr/>
                    <a:lstStyle/>
                    <a:p>
                      <a:pPr algn="l" fontAlgn="b"/>
                      <a:r>
                        <a:rPr lang="es-CL" sz="1100" b="1" i="0" u="none" strike="noStrike">
                          <a:solidFill>
                            <a:srgbClr val="000000"/>
                          </a:solidFill>
                          <a:effectLst/>
                          <a:latin typeface="Calibri" panose="020F0502020204030204" pitchFamily="34" charset="0"/>
                        </a:rPr>
                        <a:t>Ventas (fuera de la región + faena local)</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hMerge="1">
                  <a:txBody>
                    <a:bodyPr/>
                    <a:lstStyle/>
                    <a:p>
                      <a:endParaRPr lang="es-CL"/>
                    </a:p>
                  </a:txBody>
                  <a:tcPr/>
                </a:tc>
                <a:tc hMerge="1">
                  <a:txBody>
                    <a:bodyPr/>
                    <a:lstStyle/>
                    <a:p>
                      <a:endParaRPr lang="es-CL"/>
                    </a:p>
                  </a:txBody>
                  <a:tcPr/>
                </a:tc>
                <a:tc hMerge="1">
                  <a:txBody>
                    <a:bodyPr/>
                    <a:lstStyle/>
                    <a:p>
                      <a:endParaRPr lang="es-CL"/>
                    </a:p>
                  </a:txBody>
                  <a:tcPr/>
                </a:tc>
                <a:extLst>
                  <a:ext uri="{0D108BD9-81ED-4DB2-BD59-A6C34878D82A}">
                    <a16:rowId xmlns:a16="http://schemas.microsoft.com/office/drawing/2014/main" xmlns="" val="4004969048"/>
                  </a:ext>
                </a:extLst>
              </a:tr>
              <a:tr h="182309">
                <a:tc>
                  <a:txBody>
                    <a:bodyPr/>
                    <a:lstStyle/>
                    <a:p>
                      <a:pPr algn="l" fontAlgn="b"/>
                      <a:r>
                        <a:rPr lang="es-CL" sz="1100" b="0" i="0" u="none" strike="noStrike">
                          <a:solidFill>
                            <a:srgbClr val="000000"/>
                          </a:solidFill>
                          <a:effectLst/>
                          <a:latin typeface="Calibri" panose="020F0502020204030204" pitchFamily="34" charset="0"/>
                        </a:rPr>
                        <a:t>Vacas</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s-CL" sz="1100" b="0" i="0" u="none" strike="noStrike">
                          <a:solidFill>
                            <a:srgbClr val="000000"/>
                          </a:solidFill>
                          <a:effectLst/>
                          <a:latin typeface="Calibri" panose="020F0502020204030204" pitchFamily="34" charset="0"/>
                        </a:rPr>
                        <a:t>10%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100" b="0" i="0" u="none" strike="noStrike">
                          <a:solidFill>
                            <a:srgbClr val="000000"/>
                          </a:solidFill>
                          <a:effectLst/>
                          <a:latin typeface="Calibri" panose="020F0502020204030204" pitchFamily="34" charset="0"/>
                        </a:rPr>
                        <a:t>11%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100" b="0" i="0" u="none" strike="noStrike">
                          <a:solidFill>
                            <a:srgbClr val="000000"/>
                          </a:solidFill>
                          <a:effectLst/>
                          <a:latin typeface="Calibri" panose="020F0502020204030204" pitchFamily="34" charset="0"/>
                        </a:rPr>
                        <a:t>13%</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23300320"/>
                  </a:ext>
                </a:extLst>
              </a:tr>
              <a:tr h="182309">
                <a:tc>
                  <a:txBody>
                    <a:bodyPr/>
                    <a:lstStyle/>
                    <a:p>
                      <a:pPr algn="l" fontAlgn="b"/>
                      <a:r>
                        <a:rPr lang="es-CL" sz="1100" b="0" i="0" u="none" strike="noStrike">
                          <a:solidFill>
                            <a:srgbClr val="000000"/>
                          </a:solidFill>
                          <a:effectLst/>
                          <a:latin typeface="Calibri" panose="020F0502020204030204" pitchFamily="34" charset="0"/>
                        </a:rPr>
                        <a:t>Vaquillas 2-3</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s-CL" sz="1100" b="0" i="0" u="none" strike="noStrike">
                          <a:solidFill>
                            <a:srgbClr val="000000"/>
                          </a:solidFill>
                          <a:effectLst/>
                          <a:latin typeface="Calibri" panose="020F0502020204030204" pitchFamily="34" charset="0"/>
                        </a:rPr>
                        <a:t>37%</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100" b="0" i="0" u="none" strike="noStrike">
                          <a:solidFill>
                            <a:srgbClr val="000000"/>
                          </a:solidFill>
                          <a:effectLst/>
                          <a:latin typeface="Calibri" panose="020F0502020204030204" pitchFamily="34" charset="0"/>
                        </a:rPr>
                        <a:t>35%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100" b="0" i="0" u="none" strike="noStrike">
                          <a:solidFill>
                            <a:srgbClr val="000000"/>
                          </a:solidFill>
                          <a:effectLst/>
                          <a:latin typeface="Calibri" panose="020F0502020204030204" pitchFamily="34" charset="0"/>
                        </a:rPr>
                        <a:t>30%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609306983"/>
                  </a:ext>
                </a:extLst>
              </a:tr>
              <a:tr h="182309">
                <a:tc>
                  <a:txBody>
                    <a:bodyPr/>
                    <a:lstStyle/>
                    <a:p>
                      <a:pPr algn="l" fontAlgn="b"/>
                      <a:r>
                        <a:rPr lang="es-CL" sz="1100" b="0" i="0" u="none" strike="noStrike">
                          <a:solidFill>
                            <a:srgbClr val="000000"/>
                          </a:solidFill>
                          <a:effectLst/>
                          <a:latin typeface="Calibri" panose="020F0502020204030204" pitchFamily="34" charset="0"/>
                        </a:rPr>
                        <a:t>Vaquillas 1-2</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s-CL" sz="1100" b="0" i="0" u="none" strike="noStrike">
                          <a:solidFill>
                            <a:srgbClr val="000000"/>
                          </a:solidFill>
                          <a:effectLst/>
                          <a:latin typeface="Calibri" panose="020F0502020204030204" pitchFamily="34" charset="0"/>
                        </a:rPr>
                        <a:t>37%</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100" b="0" i="0" u="none" strike="noStrike">
                          <a:solidFill>
                            <a:srgbClr val="000000"/>
                          </a:solidFill>
                          <a:effectLst/>
                          <a:latin typeface="Calibri" panose="020F0502020204030204" pitchFamily="34" charset="0"/>
                        </a:rPr>
                        <a:t>35%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100" b="0" i="0" u="none" strike="noStrike">
                          <a:solidFill>
                            <a:srgbClr val="000000"/>
                          </a:solidFill>
                          <a:effectLst/>
                          <a:latin typeface="Calibri" panose="020F0502020204030204" pitchFamily="34" charset="0"/>
                        </a:rPr>
                        <a:t>33%</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525471781"/>
                  </a:ext>
                </a:extLst>
              </a:tr>
              <a:tr h="182309">
                <a:tc>
                  <a:txBody>
                    <a:bodyPr/>
                    <a:lstStyle/>
                    <a:p>
                      <a:pPr algn="l" fontAlgn="b"/>
                      <a:r>
                        <a:rPr lang="es-CL" sz="1100" b="0" i="0" u="none" strike="noStrike">
                          <a:solidFill>
                            <a:srgbClr val="000000"/>
                          </a:solidFill>
                          <a:effectLst/>
                          <a:latin typeface="Calibri" panose="020F0502020204030204" pitchFamily="34" charset="0"/>
                        </a:rPr>
                        <a:t>Terneras</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s-CL" sz="1100" b="0" i="0" u="none" strike="noStrike">
                          <a:solidFill>
                            <a:srgbClr val="000000"/>
                          </a:solidFill>
                          <a:effectLst/>
                          <a:latin typeface="Calibri" panose="020F0502020204030204" pitchFamily="34" charset="0"/>
                        </a:rPr>
                        <a:t>26%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100" b="0" i="0" u="none" strike="noStrike">
                          <a:solidFill>
                            <a:srgbClr val="000000"/>
                          </a:solidFill>
                          <a:effectLst/>
                          <a:latin typeface="Calibri" panose="020F0502020204030204" pitchFamily="34" charset="0"/>
                        </a:rPr>
                        <a:t>24%</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100" b="0" i="0" u="none" strike="noStrike">
                          <a:solidFill>
                            <a:srgbClr val="000000"/>
                          </a:solidFill>
                          <a:effectLst/>
                          <a:latin typeface="Calibri" panose="020F0502020204030204" pitchFamily="34" charset="0"/>
                        </a:rPr>
                        <a:t>22%</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19068652"/>
                  </a:ext>
                </a:extLst>
              </a:tr>
              <a:tr h="182309">
                <a:tc>
                  <a:txBody>
                    <a:bodyPr/>
                    <a:lstStyle/>
                    <a:p>
                      <a:pPr algn="l" fontAlgn="b"/>
                      <a:r>
                        <a:rPr lang="es-CL" sz="1100" b="0" i="0" u="none" strike="noStrike">
                          <a:solidFill>
                            <a:srgbClr val="000000"/>
                          </a:solidFill>
                          <a:effectLst/>
                          <a:latin typeface="Calibri" panose="020F0502020204030204" pitchFamily="34" charset="0"/>
                        </a:rPr>
                        <a:t>Novillos</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s-CL" sz="1100" b="0" i="0" u="none" strike="noStrike">
                          <a:solidFill>
                            <a:srgbClr val="000000"/>
                          </a:solidFill>
                          <a:effectLst/>
                          <a:latin typeface="Calibri" panose="020F0502020204030204" pitchFamily="34" charset="0"/>
                        </a:rPr>
                        <a:t>100%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100" b="0" i="0" u="none" strike="noStrike">
                          <a:solidFill>
                            <a:srgbClr val="000000"/>
                          </a:solidFill>
                          <a:effectLst/>
                          <a:latin typeface="Calibri" panose="020F0502020204030204" pitchFamily="34" charset="0"/>
                        </a:rPr>
                        <a:t>100%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CL" sz="1100" b="0" i="0" u="none" strike="noStrike">
                          <a:solidFill>
                            <a:srgbClr val="000000"/>
                          </a:solidFill>
                          <a:effectLst/>
                          <a:latin typeface="Calibri" panose="020F0502020204030204" pitchFamily="34" charset="0"/>
                        </a:rPr>
                        <a:t>100%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627842826"/>
                  </a:ext>
                </a:extLst>
              </a:tr>
              <a:tr h="191424">
                <a:tc>
                  <a:txBody>
                    <a:bodyPr/>
                    <a:lstStyle/>
                    <a:p>
                      <a:pPr algn="l" fontAlgn="b"/>
                      <a:r>
                        <a:rPr lang="es-CL" sz="1100" b="0" i="0" u="none" strike="noStrike">
                          <a:solidFill>
                            <a:srgbClr val="000000"/>
                          </a:solidFill>
                          <a:effectLst/>
                          <a:latin typeface="Calibri" panose="020F0502020204030204" pitchFamily="34" charset="0"/>
                        </a:rPr>
                        <a:t>Terneros</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r" fontAlgn="b"/>
                      <a:r>
                        <a:rPr lang="es-CL" sz="1100" b="0" i="0" u="none" strike="noStrike">
                          <a:solidFill>
                            <a:srgbClr val="000000"/>
                          </a:solidFill>
                          <a:effectLst/>
                          <a:latin typeface="Calibri" panose="020F0502020204030204" pitchFamily="34" charset="0"/>
                        </a:rPr>
                        <a:t>40%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CL" sz="1100" b="0" i="0" u="none" strike="noStrike">
                          <a:solidFill>
                            <a:srgbClr val="000000"/>
                          </a:solidFill>
                          <a:effectLst/>
                          <a:latin typeface="Calibri" panose="020F0502020204030204" pitchFamily="34" charset="0"/>
                        </a:rPr>
                        <a:t>20%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CL" sz="1100" b="0" i="0" u="none" strike="noStrike">
                          <a:solidFill>
                            <a:srgbClr val="000000"/>
                          </a:solidFill>
                          <a:effectLst/>
                          <a:latin typeface="Calibri" panose="020F0502020204030204" pitchFamily="34" charset="0"/>
                        </a:rPr>
                        <a:t>10%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601348630"/>
                  </a:ext>
                </a:extLst>
              </a:tr>
              <a:tr h="191424">
                <a:tc gridSpan="4">
                  <a:txBody>
                    <a:bodyPr/>
                    <a:lstStyle/>
                    <a:p>
                      <a:pPr algn="l" fontAlgn="b"/>
                      <a:r>
                        <a:rPr lang="es-CL" sz="1100" b="1" i="0" u="none" strike="noStrike" dirty="0">
                          <a:solidFill>
                            <a:srgbClr val="000000"/>
                          </a:solidFill>
                          <a:effectLst/>
                          <a:latin typeface="Calibri" panose="020F0502020204030204" pitchFamily="34" charset="0"/>
                        </a:rPr>
                        <a:t>Forraje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hMerge="1">
                  <a:txBody>
                    <a:bodyPr/>
                    <a:lstStyle/>
                    <a:p>
                      <a:endParaRPr lang="es-CL"/>
                    </a:p>
                  </a:txBody>
                  <a:tcPr/>
                </a:tc>
                <a:tc hMerge="1">
                  <a:txBody>
                    <a:bodyPr/>
                    <a:lstStyle/>
                    <a:p>
                      <a:endParaRPr lang="es-CL"/>
                    </a:p>
                  </a:txBody>
                  <a:tcPr/>
                </a:tc>
                <a:tc hMerge="1">
                  <a:txBody>
                    <a:bodyPr/>
                    <a:lstStyle/>
                    <a:p>
                      <a:endParaRPr lang="es-CL"/>
                    </a:p>
                  </a:txBody>
                  <a:tcPr/>
                </a:tc>
                <a:extLst>
                  <a:ext uri="{0D108BD9-81ED-4DB2-BD59-A6C34878D82A}">
                    <a16:rowId xmlns:a16="http://schemas.microsoft.com/office/drawing/2014/main" xmlns="" val="515945423"/>
                  </a:ext>
                </a:extLst>
              </a:tr>
            </a:tbl>
          </a:graphicData>
        </a:graphic>
      </p:graphicFrame>
      <p:graphicFrame>
        <p:nvGraphicFramePr>
          <p:cNvPr id="11" name="Diagrama 10"/>
          <p:cNvGraphicFramePr/>
          <p:nvPr/>
        </p:nvGraphicFramePr>
        <p:xfrm>
          <a:off x="378885" y="2605145"/>
          <a:ext cx="6062859" cy="37683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6824852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r="14728"/>
          <a:stretch/>
        </p:blipFill>
        <p:spPr>
          <a:xfrm>
            <a:off x="4822291" y="340870"/>
            <a:ext cx="4512780" cy="6517130"/>
          </a:xfrm>
          <a:prstGeom prst="rect">
            <a:avLst/>
          </a:prstGeom>
        </p:spPr>
      </p:pic>
      <p:sp>
        <p:nvSpPr>
          <p:cNvPr id="3" name="Rectángulo 2"/>
          <p:cNvSpPr/>
          <p:nvPr/>
        </p:nvSpPr>
        <p:spPr>
          <a:xfrm>
            <a:off x="304382" y="532622"/>
            <a:ext cx="3605149" cy="1112099"/>
          </a:xfrm>
          <a:prstGeom prst="rect">
            <a:avLst/>
          </a:prstGeom>
        </p:spPr>
        <p:txBody>
          <a:bodyPr wrap="none">
            <a:spAutoFit/>
          </a:bodyPr>
          <a:lstStyle/>
          <a:p>
            <a:pPr>
              <a:lnSpc>
                <a:spcPct val="120000"/>
              </a:lnSpc>
            </a:pPr>
            <a:r>
              <a:rPr lang="es-CL" sz="2800" b="1" dirty="0"/>
              <a:t>6.1 Modelo de Captura</a:t>
            </a:r>
          </a:p>
          <a:p>
            <a:pPr>
              <a:lnSpc>
                <a:spcPct val="120000"/>
              </a:lnSpc>
            </a:pPr>
            <a:r>
              <a:rPr lang="es-CL" sz="2800" b="1" dirty="0"/>
              <a:t>       Planta Bovina</a:t>
            </a:r>
          </a:p>
        </p:txBody>
      </p:sp>
      <p:pic>
        <p:nvPicPr>
          <p:cNvPr id="5" name="Imagen 4"/>
          <p:cNvPicPr>
            <a:picLocks noChangeAspect="1"/>
          </p:cNvPicPr>
          <p:nvPr/>
        </p:nvPicPr>
        <p:blipFill rotWithShape="1">
          <a:blip r:embed="rId3"/>
          <a:srcRect l="84838" t="741" r="509" b="4349"/>
          <a:stretch/>
        </p:blipFill>
        <p:spPr>
          <a:xfrm>
            <a:off x="9962867" y="736981"/>
            <a:ext cx="1856095" cy="4844955"/>
          </a:xfrm>
          <a:prstGeom prst="rect">
            <a:avLst/>
          </a:prstGeom>
        </p:spPr>
      </p:pic>
      <p:sp>
        <p:nvSpPr>
          <p:cNvPr id="2" name="1 Rectángulo redondeado"/>
          <p:cNvSpPr/>
          <p:nvPr/>
        </p:nvSpPr>
        <p:spPr>
          <a:xfrm>
            <a:off x="6658708" y="340870"/>
            <a:ext cx="1887415" cy="191752"/>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6" name="5 Rectángulo redondeado"/>
          <p:cNvSpPr/>
          <p:nvPr/>
        </p:nvSpPr>
        <p:spPr>
          <a:xfrm>
            <a:off x="6658708" y="2533086"/>
            <a:ext cx="1887415" cy="191752"/>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7" name="6 Rectángulo redondeado"/>
          <p:cNvSpPr/>
          <p:nvPr/>
        </p:nvSpPr>
        <p:spPr>
          <a:xfrm>
            <a:off x="6658707" y="4760470"/>
            <a:ext cx="1887415" cy="191752"/>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Tree>
    <p:extLst>
      <p:ext uri="{BB962C8B-B14F-4D97-AF65-F5344CB8AC3E}">
        <p14:creationId xmlns:p14="http://schemas.microsoft.com/office/powerpoint/2010/main" val="224556417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378886" y="630382"/>
            <a:ext cx="11432116" cy="967840"/>
          </a:xfrm>
        </p:spPr>
        <p:txBody>
          <a:bodyPr>
            <a:normAutofit fontScale="90000"/>
          </a:bodyPr>
          <a:lstStyle/>
          <a:p>
            <a:r>
              <a:rPr lang="es-ES" sz="4400" dirty="0"/>
              <a:t>Evaluación Económica versus Social-Planta Bovina</a:t>
            </a:r>
            <a:endParaRPr lang="es-ES" dirty="0"/>
          </a:p>
        </p:txBody>
      </p:sp>
      <p:pic>
        <p:nvPicPr>
          <p:cNvPr id="3" name="Imagen 2"/>
          <p:cNvPicPr>
            <a:picLocks noChangeAspect="1"/>
          </p:cNvPicPr>
          <p:nvPr/>
        </p:nvPicPr>
        <p:blipFill>
          <a:blip r:embed="rId2"/>
          <a:stretch>
            <a:fillRect/>
          </a:stretch>
        </p:blipFill>
        <p:spPr>
          <a:xfrm>
            <a:off x="269799" y="1723292"/>
            <a:ext cx="11025051" cy="5029200"/>
          </a:xfrm>
          <a:prstGeom prst="rect">
            <a:avLst/>
          </a:prstGeom>
        </p:spPr>
      </p:pic>
      <p:sp>
        <p:nvSpPr>
          <p:cNvPr id="2" name="1 Rectángulo redondeado"/>
          <p:cNvSpPr/>
          <p:nvPr/>
        </p:nvSpPr>
        <p:spPr>
          <a:xfrm>
            <a:off x="5207893" y="4196861"/>
            <a:ext cx="574431" cy="316523"/>
          </a:xfrm>
          <a:prstGeom prst="round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p>
        </p:txBody>
      </p:sp>
      <p:sp>
        <p:nvSpPr>
          <p:cNvPr id="5" name="4 Rectángulo redondeado"/>
          <p:cNvSpPr/>
          <p:nvPr/>
        </p:nvSpPr>
        <p:spPr>
          <a:xfrm>
            <a:off x="8382000" y="4237892"/>
            <a:ext cx="574431" cy="316523"/>
          </a:xfrm>
          <a:prstGeom prst="round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p>
        </p:txBody>
      </p:sp>
      <p:sp>
        <p:nvSpPr>
          <p:cNvPr id="4" name="3 CuadroTexto"/>
          <p:cNvSpPr txBox="1"/>
          <p:nvPr/>
        </p:nvSpPr>
        <p:spPr>
          <a:xfrm>
            <a:off x="5216601" y="4216622"/>
            <a:ext cx="565723" cy="276999"/>
          </a:xfrm>
          <a:prstGeom prst="rect">
            <a:avLst/>
          </a:prstGeom>
          <a:noFill/>
        </p:spPr>
        <p:txBody>
          <a:bodyPr wrap="square" rtlCol="0">
            <a:spAutoFit/>
          </a:bodyPr>
          <a:lstStyle/>
          <a:p>
            <a:r>
              <a:rPr lang="es-CL" sz="1200" dirty="0" smtClean="0"/>
              <a:t>6,8%</a:t>
            </a:r>
            <a:endParaRPr lang="es-CL" sz="1200" dirty="0"/>
          </a:p>
        </p:txBody>
      </p:sp>
      <p:sp>
        <p:nvSpPr>
          <p:cNvPr id="7" name="6 CuadroTexto"/>
          <p:cNvSpPr txBox="1"/>
          <p:nvPr/>
        </p:nvSpPr>
        <p:spPr>
          <a:xfrm>
            <a:off x="8390708" y="4257653"/>
            <a:ext cx="565723" cy="276999"/>
          </a:xfrm>
          <a:prstGeom prst="rect">
            <a:avLst/>
          </a:prstGeom>
          <a:noFill/>
        </p:spPr>
        <p:txBody>
          <a:bodyPr wrap="square" rtlCol="0">
            <a:spAutoFit/>
          </a:bodyPr>
          <a:lstStyle/>
          <a:p>
            <a:r>
              <a:rPr lang="es-CL" sz="1200" dirty="0" smtClean="0"/>
              <a:t>8,5%</a:t>
            </a:r>
            <a:endParaRPr lang="es-CL" sz="1200" dirty="0"/>
          </a:p>
        </p:txBody>
      </p:sp>
    </p:spTree>
    <p:extLst>
      <p:ext uri="{BB962C8B-B14F-4D97-AF65-F5344CB8AC3E}">
        <p14:creationId xmlns:p14="http://schemas.microsoft.com/office/powerpoint/2010/main" val="60690520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ES" dirty="0"/>
              <a:t>6. Evaluación económica y social</a:t>
            </a:r>
          </a:p>
        </p:txBody>
      </p:sp>
      <p:sp>
        <p:nvSpPr>
          <p:cNvPr id="3" name="Marcador de contenido 2"/>
          <p:cNvSpPr>
            <a:spLocks noGrp="1"/>
          </p:cNvSpPr>
          <p:nvPr>
            <p:ph idx="1"/>
          </p:nvPr>
        </p:nvSpPr>
        <p:spPr/>
        <p:txBody>
          <a:bodyPr vert="horz" lIns="91440" tIns="45720" rIns="91440" bIns="45720" rtlCol="0">
            <a:noAutofit/>
          </a:bodyPr>
          <a:lstStyle/>
          <a:p>
            <a:pPr marL="0" indent="0">
              <a:lnSpc>
                <a:spcPct val="120000"/>
              </a:lnSpc>
              <a:spcBef>
                <a:spcPts val="0"/>
              </a:spcBef>
              <a:buNone/>
            </a:pPr>
            <a:r>
              <a:rPr lang="es-CL" sz="1600" b="1" dirty="0"/>
              <a:t>6.3 Conclusiones</a:t>
            </a:r>
          </a:p>
          <a:p>
            <a:r>
              <a:rPr lang="es-ES_tradnl" sz="1600" dirty="0"/>
              <a:t>En régimen las plantas alcanzan una rentabilidad (utilidad / ingresos) cercana al 8%.</a:t>
            </a:r>
            <a:endParaRPr lang="es-CL" sz="1600" dirty="0"/>
          </a:p>
          <a:p>
            <a:r>
              <a:rPr lang="es-ES_tradnl" sz="1600" dirty="0"/>
              <a:t>La rentabilidad de las plantas tiene directa relación con el </a:t>
            </a:r>
            <a:r>
              <a:rPr lang="es-ES_tradnl" sz="1600" b="1" dirty="0"/>
              <a:t>volumen de operación</a:t>
            </a:r>
            <a:r>
              <a:rPr lang="es-ES_tradnl" sz="1600" dirty="0"/>
              <a:t> que alcancen y los </a:t>
            </a:r>
            <a:r>
              <a:rPr lang="es-ES_tradnl" sz="1600" b="1" dirty="0"/>
              <a:t>producto / mercado</a:t>
            </a:r>
            <a:r>
              <a:rPr lang="es-ES_tradnl" sz="1600" dirty="0"/>
              <a:t> que abastezcan. </a:t>
            </a:r>
            <a:endParaRPr lang="es-CL" sz="1600" dirty="0"/>
          </a:p>
          <a:p>
            <a:pPr lvl="0"/>
            <a:r>
              <a:rPr lang="es-ES_tradnl" sz="1600" dirty="0"/>
              <a:t>En la medida que las plantas se acerquen a su capacidad instalada aumentan su eficiencia en costos. </a:t>
            </a:r>
            <a:endParaRPr lang="es-CL" sz="1600" dirty="0"/>
          </a:p>
          <a:p>
            <a:pPr lvl="0"/>
            <a:r>
              <a:rPr lang="es-ES_tradnl" sz="1600" dirty="0"/>
              <a:t>En la medida que las plantas comercialicen productos de mayor valor agregado en mercados de alto precio rentabilizan sus ingresos.</a:t>
            </a:r>
            <a:endParaRPr lang="es-CL" sz="1600" dirty="0"/>
          </a:p>
          <a:p>
            <a:r>
              <a:rPr lang="es-ES_tradnl" sz="1600" dirty="0"/>
              <a:t>Esta relación, propia de negocios intensivos en activo fijo, se ve reflejada en los resultados que se obtienen. Los escenarios de crecimiento acelerado alcanzan mayores rentabilidades al operar en un menor plazo a capacidad plena y comenzar a exportar con anterioridad mayores volúmenes de productos cárnicos. </a:t>
            </a:r>
            <a:endParaRPr lang="es-CL" sz="1600" dirty="0"/>
          </a:p>
          <a:p>
            <a:r>
              <a:rPr lang="es-ES_tradnl" sz="1600" dirty="0"/>
              <a:t>La </a:t>
            </a:r>
            <a:r>
              <a:rPr lang="es-ES_tradnl" sz="1600" b="1" dirty="0"/>
              <a:t>velocidad </a:t>
            </a:r>
            <a:r>
              <a:rPr lang="es-ES_tradnl" sz="1600" dirty="0"/>
              <a:t>con que se encadenen el </a:t>
            </a:r>
            <a:r>
              <a:rPr lang="es-ES_tradnl" sz="1600" b="1" dirty="0"/>
              <a:t>crecimiento proyectado de masa ganadera</a:t>
            </a:r>
            <a:r>
              <a:rPr lang="es-ES_tradnl" sz="1600" dirty="0"/>
              <a:t> de la región con la </a:t>
            </a:r>
            <a:r>
              <a:rPr lang="es-ES_tradnl" sz="1600" b="1" dirty="0"/>
              <a:t>gestión de captura</a:t>
            </a:r>
            <a:r>
              <a:rPr lang="es-ES_tradnl" sz="1600" dirty="0"/>
              <a:t> y </a:t>
            </a:r>
            <a:r>
              <a:rPr lang="es-ES_tradnl" sz="1600" b="1" dirty="0"/>
              <a:t>capacidad de comercialización</a:t>
            </a:r>
            <a:r>
              <a:rPr lang="es-ES_tradnl" sz="1600" dirty="0"/>
              <a:t> de la planta determinarán el éxito del proyecto.  </a:t>
            </a:r>
            <a:endParaRPr lang="es-CL" sz="1600" dirty="0"/>
          </a:p>
          <a:p>
            <a:pPr marL="0" indent="0">
              <a:lnSpc>
                <a:spcPct val="120000"/>
              </a:lnSpc>
              <a:spcBef>
                <a:spcPts val="0"/>
              </a:spcBef>
              <a:buNone/>
            </a:pPr>
            <a:endParaRPr lang="es-CL" sz="1600" dirty="0"/>
          </a:p>
        </p:txBody>
      </p:sp>
    </p:spTree>
    <p:extLst>
      <p:ext uri="{BB962C8B-B14F-4D97-AF65-F5344CB8AC3E}">
        <p14:creationId xmlns:p14="http://schemas.microsoft.com/office/powerpoint/2010/main" val="407642312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ES" dirty="0"/>
              <a:t>6. Evaluación económica y social</a:t>
            </a:r>
          </a:p>
        </p:txBody>
      </p:sp>
      <p:sp>
        <p:nvSpPr>
          <p:cNvPr id="3" name="Marcador de contenido 2"/>
          <p:cNvSpPr>
            <a:spLocks noGrp="1"/>
          </p:cNvSpPr>
          <p:nvPr>
            <p:ph idx="1"/>
          </p:nvPr>
        </p:nvSpPr>
        <p:spPr>
          <a:xfrm>
            <a:off x="398030" y="894638"/>
            <a:ext cx="11412972" cy="5041946"/>
          </a:xfrm>
        </p:spPr>
        <p:txBody>
          <a:bodyPr vert="horz" lIns="91440" tIns="45720" rIns="91440" bIns="45720" rtlCol="0">
            <a:noAutofit/>
          </a:bodyPr>
          <a:lstStyle/>
          <a:p>
            <a:pPr marL="0" indent="0">
              <a:lnSpc>
                <a:spcPct val="120000"/>
              </a:lnSpc>
              <a:spcBef>
                <a:spcPts val="0"/>
              </a:spcBef>
              <a:buNone/>
            </a:pPr>
            <a:r>
              <a:rPr lang="es-CL" sz="2800" b="1" dirty="0"/>
              <a:t>6.3 Conclusiones</a:t>
            </a:r>
          </a:p>
          <a:p>
            <a:r>
              <a:rPr lang="es-ES_tradnl" sz="1800" dirty="0"/>
              <a:t>Por otra parte, las </a:t>
            </a:r>
            <a:r>
              <a:rPr lang="es-ES_tradnl" sz="1800" b="1" dirty="0"/>
              <a:t>evaluaciones sociales</a:t>
            </a:r>
            <a:r>
              <a:rPr lang="es-ES_tradnl" sz="1800" dirty="0"/>
              <a:t> muestran en todos los escenarios proyectados un valor actual neto (VAN) </a:t>
            </a:r>
            <a:r>
              <a:rPr lang="es-ES_tradnl" sz="1800" b="1" dirty="0"/>
              <a:t>positivo</a:t>
            </a:r>
            <a:r>
              <a:rPr lang="es-ES_tradnl" sz="1800" dirty="0"/>
              <a:t>. Lo anterior se explica fundamentalmente por los beneficios asociados al crecimiento que se espera experimente el sector ganadero en la región, los cuales pueden visualizarse al menos en 2 aspectos</a:t>
            </a:r>
            <a:r>
              <a:rPr lang="es-ES_tradnl" sz="1800" dirty="0" smtClean="0"/>
              <a:t>:</a:t>
            </a:r>
          </a:p>
          <a:p>
            <a:pPr marL="0" indent="0">
              <a:buNone/>
            </a:pPr>
            <a:endParaRPr lang="es-CL" sz="1800" dirty="0"/>
          </a:p>
          <a:p>
            <a:pPr lvl="1"/>
            <a:r>
              <a:rPr lang="es-ES_tradnl" sz="1800" dirty="0"/>
              <a:t>Incremento patrimonio ganadero</a:t>
            </a:r>
            <a:endParaRPr lang="es-CL" sz="1800" dirty="0"/>
          </a:p>
          <a:p>
            <a:pPr lvl="1"/>
            <a:r>
              <a:rPr lang="es-ES_tradnl" sz="1800" dirty="0"/>
              <a:t>Mayores ingresos y menores costos para ganaderos de la </a:t>
            </a:r>
            <a:r>
              <a:rPr lang="es-ES_tradnl" sz="1800" dirty="0" smtClean="0"/>
              <a:t>región</a:t>
            </a:r>
          </a:p>
          <a:p>
            <a:pPr lvl="1"/>
            <a:endParaRPr lang="es-CL" sz="1800" dirty="0"/>
          </a:p>
          <a:p>
            <a:pPr marL="457200" lvl="1" indent="0">
              <a:buNone/>
            </a:pPr>
            <a:r>
              <a:rPr lang="es-ES_tradnl" sz="1800" dirty="0" smtClean="0"/>
              <a:t>Además </a:t>
            </a:r>
            <a:r>
              <a:rPr lang="es-ES_tradnl" sz="1800" dirty="0"/>
              <a:t>de lo anterior se generan una gran cantidad de activos intangibles adicionales que no fueron considerados en la evaluación dadas las dificultades metodológicas que representa cuantificarlas.</a:t>
            </a:r>
            <a:endParaRPr lang="es-CL" sz="1800" dirty="0"/>
          </a:p>
          <a:p>
            <a:pPr marL="457200" lvl="1" indent="0">
              <a:buNone/>
            </a:pPr>
            <a:r>
              <a:rPr lang="es-ES_tradnl" sz="1800" dirty="0" smtClean="0"/>
              <a:t>. </a:t>
            </a:r>
            <a:endParaRPr lang="es-CL" sz="1800" dirty="0"/>
          </a:p>
          <a:p>
            <a:pPr marL="0" indent="0">
              <a:lnSpc>
                <a:spcPct val="120000"/>
              </a:lnSpc>
              <a:spcBef>
                <a:spcPts val="0"/>
              </a:spcBef>
              <a:buNone/>
            </a:pPr>
            <a:endParaRPr lang="es-CL" sz="2800" b="1" dirty="0"/>
          </a:p>
          <a:p>
            <a:pPr marL="0" indent="0">
              <a:lnSpc>
                <a:spcPct val="120000"/>
              </a:lnSpc>
              <a:spcBef>
                <a:spcPts val="0"/>
              </a:spcBef>
              <a:buNone/>
            </a:pPr>
            <a:endParaRPr lang="es-CL" sz="2000" dirty="0"/>
          </a:p>
          <a:p>
            <a:pPr marL="0" indent="0">
              <a:lnSpc>
                <a:spcPct val="120000"/>
              </a:lnSpc>
              <a:spcBef>
                <a:spcPts val="0"/>
              </a:spcBef>
              <a:buNone/>
            </a:pPr>
            <a:endParaRPr lang="es-CL" sz="2000" dirty="0"/>
          </a:p>
          <a:p>
            <a:pPr marL="0" indent="0">
              <a:lnSpc>
                <a:spcPct val="120000"/>
              </a:lnSpc>
              <a:spcBef>
                <a:spcPts val="0"/>
              </a:spcBef>
              <a:buNone/>
            </a:pPr>
            <a:endParaRPr lang="es-CL" sz="2000" dirty="0"/>
          </a:p>
          <a:p>
            <a:pPr marL="0" indent="0">
              <a:lnSpc>
                <a:spcPct val="120000"/>
              </a:lnSpc>
              <a:spcBef>
                <a:spcPts val="0"/>
              </a:spcBef>
              <a:buNone/>
            </a:pPr>
            <a:endParaRPr lang="es-CL" sz="2000" dirty="0"/>
          </a:p>
        </p:txBody>
      </p:sp>
    </p:spTree>
    <p:extLst>
      <p:ext uri="{BB962C8B-B14F-4D97-AF65-F5344CB8AC3E}">
        <p14:creationId xmlns:p14="http://schemas.microsoft.com/office/powerpoint/2010/main" val="375009293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
          <p:cNvSpPr txBox="1"/>
          <p:nvPr/>
        </p:nvSpPr>
        <p:spPr>
          <a:xfrm rot="16200000">
            <a:off x="7403448" y="3105836"/>
            <a:ext cx="6858000" cy="646331"/>
          </a:xfrm>
          <a:prstGeom prst="rect">
            <a:avLst/>
          </a:prstGeom>
          <a:solidFill>
            <a:srgbClr val="C00000"/>
          </a:solidFill>
        </p:spPr>
        <p:txBody>
          <a:bodyPr wrap="square" rtlCol="0">
            <a:spAutoFit/>
          </a:bodyPr>
          <a:lstStyle/>
          <a:p>
            <a:pPr lvl="0" algn="ctr"/>
            <a:r>
              <a:rPr lang="es-CL" sz="3600" kern="0" dirty="0">
                <a:solidFill>
                  <a:schemeClr val="bg1"/>
                </a:solidFill>
                <a:latin typeface="Gotham Bold"/>
              </a:rPr>
              <a:t>6</a:t>
            </a:r>
            <a:r>
              <a:rPr lang="es-CL" sz="3600" kern="0" dirty="0" smtClean="0">
                <a:solidFill>
                  <a:schemeClr val="bg1"/>
                </a:solidFill>
                <a:latin typeface="Gotham Bold"/>
              </a:rPr>
              <a:t>.Alternativas  de propiedad</a:t>
            </a:r>
            <a:endParaRPr lang="es-CL" sz="3600" kern="0" dirty="0">
              <a:solidFill>
                <a:schemeClr val="bg1"/>
              </a:solidFill>
              <a:latin typeface="Gotham Bold"/>
            </a:endParaRPr>
          </a:p>
        </p:txBody>
      </p:sp>
      <p:pic>
        <p:nvPicPr>
          <p:cNvPr id="3" name="Imagen 2"/>
          <p:cNvPicPr>
            <a:picLocks noChangeAspect="1"/>
          </p:cNvPicPr>
          <p:nvPr/>
        </p:nvPicPr>
        <p:blipFill>
          <a:blip r:embed="rId2">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571500" y="-1"/>
            <a:ext cx="9144000" cy="6858001"/>
          </a:xfrm>
          <a:prstGeom prst="rect">
            <a:avLst/>
          </a:prstGeom>
        </p:spPr>
      </p:pic>
    </p:spTree>
    <p:extLst>
      <p:ext uri="{BB962C8B-B14F-4D97-AF65-F5344CB8AC3E}">
        <p14:creationId xmlns:p14="http://schemas.microsoft.com/office/powerpoint/2010/main" val="408069659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937846" y="820614"/>
            <a:ext cx="10187354" cy="4093428"/>
          </a:xfrm>
          <a:prstGeom prst="rect">
            <a:avLst/>
          </a:prstGeom>
          <a:noFill/>
        </p:spPr>
        <p:txBody>
          <a:bodyPr wrap="square" rtlCol="0">
            <a:spAutoFit/>
          </a:bodyPr>
          <a:lstStyle/>
          <a:p>
            <a:r>
              <a:rPr lang="es-CL" sz="3600" dirty="0" smtClean="0"/>
              <a:t>Alternativas de propiedad</a:t>
            </a:r>
          </a:p>
          <a:p>
            <a:endParaRPr lang="es-CL" sz="2800" dirty="0"/>
          </a:p>
          <a:p>
            <a:pPr marL="342900" indent="-342900">
              <a:buFont typeface="+mj-lt"/>
              <a:buAutoNum type="arabicPeriod"/>
            </a:pPr>
            <a:r>
              <a:rPr lang="es-CL" sz="2800" dirty="0" smtClean="0"/>
              <a:t>Propiedad privada</a:t>
            </a:r>
          </a:p>
          <a:p>
            <a:pPr marL="285750" indent="-285750">
              <a:buFont typeface="Wingdings" pitchFamily="2" charset="2"/>
              <a:buChar char="ü"/>
            </a:pPr>
            <a:r>
              <a:rPr lang="es-CL" sz="2800" dirty="0" smtClean="0"/>
              <a:t>Propiedad privada individual o colectiva con apoyo del estado</a:t>
            </a:r>
          </a:p>
          <a:p>
            <a:pPr marL="285750" indent="-285750">
              <a:buFont typeface="Wingdings" pitchFamily="2" charset="2"/>
              <a:buChar char="ü"/>
            </a:pPr>
            <a:endParaRPr lang="es-CL" sz="2800" dirty="0"/>
          </a:p>
          <a:p>
            <a:r>
              <a:rPr lang="es-CL" sz="2800" dirty="0" smtClean="0"/>
              <a:t>2. Alternativa asociación pública-privada</a:t>
            </a:r>
          </a:p>
          <a:p>
            <a:pPr marL="285750" indent="-285750">
              <a:buFont typeface="Wingdings" pitchFamily="2" charset="2"/>
              <a:buChar char="ü"/>
            </a:pPr>
            <a:r>
              <a:rPr lang="es-CL" sz="2800" dirty="0" smtClean="0"/>
              <a:t>Concesión de obra publica</a:t>
            </a:r>
          </a:p>
          <a:p>
            <a:pPr marL="285750" indent="-285750">
              <a:buFont typeface="Wingdings" pitchFamily="2" charset="2"/>
              <a:buChar char="ü"/>
            </a:pPr>
            <a:endParaRPr lang="es-CL" sz="2800" dirty="0"/>
          </a:p>
          <a:p>
            <a:r>
              <a:rPr lang="es-CL" sz="2800" dirty="0" smtClean="0"/>
              <a:t>3. Empresa pública</a:t>
            </a:r>
            <a:endParaRPr lang="es-CL" sz="2800" dirty="0"/>
          </a:p>
        </p:txBody>
      </p:sp>
    </p:spTree>
    <p:extLst>
      <p:ext uri="{BB962C8B-B14F-4D97-AF65-F5344CB8AC3E}">
        <p14:creationId xmlns:p14="http://schemas.microsoft.com/office/powerpoint/2010/main" val="349432196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
          <p:cNvSpPr txBox="1"/>
          <p:nvPr/>
        </p:nvSpPr>
        <p:spPr>
          <a:xfrm rot="16200000">
            <a:off x="7403448" y="3105836"/>
            <a:ext cx="6858000" cy="646331"/>
          </a:xfrm>
          <a:prstGeom prst="rect">
            <a:avLst/>
          </a:prstGeom>
          <a:solidFill>
            <a:srgbClr val="C00000"/>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CL" sz="3600" b="0" i="0" u="none" strike="noStrike" kern="0" cap="none" spc="0" normalizeH="0" baseline="0" noProof="0" dirty="0">
                <a:ln>
                  <a:noFill/>
                </a:ln>
                <a:solidFill>
                  <a:schemeClr val="bg1"/>
                </a:solidFill>
                <a:effectLst/>
                <a:uLnTx/>
                <a:uFillTx/>
                <a:latin typeface="Gotham Bold"/>
              </a:rPr>
              <a:t>7.Modelo de gestión</a:t>
            </a:r>
          </a:p>
        </p:txBody>
      </p:sp>
      <p:pic>
        <p:nvPicPr>
          <p:cNvPr id="3" name="Imagen 2"/>
          <p:cNvPicPr>
            <a:picLocks noChangeAspect="1"/>
          </p:cNvPicPr>
          <p:nvPr/>
        </p:nvPicPr>
        <p:blipFill>
          <a:blip r:embed="rId2">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685801" y="0"/>
            <a:ext cx="9143999" cy="6858000"/>
          </a:xfrm>
          <a:prstGeom prst="rect">
            <a:avLst/>
          </a:prstGeom>
        </p:spPr>
      </p:pic>
    </p:spTree>
    <p:extLst>
      <p:ext uri="{BB962C8B-B14F-4D97-AF65-F5344CB8AC3E}">
        <p14:creationId xmlns:p14="http://schemas.microsoft.com/office/powerpoint/2010/main" val="363383957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fontScale="90000"/>
          </a:bodyPr>
          <a:lstStyle/>
          <a:p>
            <a:r>
              <a:rPr lang="es-CL" dirty="0"/>
              <a:t>7. </a:t>
            </a:r>
            <a:r>
              <a:rPr lang="es-CL" dirty="0" smtClean="0"/>
              <a:t>Modelo </a:t>
            </a:r>
            <a:r>
              <a:rPr lang="es-CL" dirty="0"/>
              <a:t>de gestión</a:t>
            </a:r>
            <a:br>
              <a:rPr lang="es-CL" dirty="0"/>
            </a:br>
            <a:r>
              <a:rPr lang="es-CL" sz="3100" dirty="0"/>
              <a:t>Beneficios para mayor cantidad de actores de cadena</a:t>
            </a:r>
            <a:endParaRPr lang="es-CL" dirty="0"/>
          </a:p>
        </p:txBody>
      </p:sp>
      <p:sp>
        <p:nvSpPr>
          <p:cNvPr id="3" name="Rectángulo 2"/>
          <p:cNvSpPr/>
          <p:nvPr/>
        </p:nvSpPr>
        <p:spPr>
          <a:xfrm>
            <a:off x="5908431" y="1752671"/>
            <a:ext cx="6142892" cy="5078313"/>
          </a:xfrm>
          <a:prstGeom prst="rect">
            <a:avLst/>
          </a:prstGeom>
        </p:spPr>
        <p:txBody>
          <a:bodyPr wrap="square">
            <a:spAutoFit/>
          </a:bodyPr>
          <a:lstStyle/>
          <a:p>
            <a:pPr lvl="0"/>
            <a:r>
              <a:rPr lang="es-ES" b="1" dirty="0"/>
              <a:t>Dirección Estratégica. </a:t>
            </a:r>
            <a:r>
              <a:rPr lang="es-ES" dirty="0" smtClean="0"/>
              <a:t>Política </a:t>
            </a:r>
            <a:r>
              <a:rPr lang="es-ES" dirty="0"/>
              <a:t>Regional para el Desarrollo Ganadero de </a:t>
            </a:r>
            <a:r>
              <a:rPr lang="es-ES" dirty="0" smtClean="0"/>
              <a:t>Aysén, Plan </a:t>
            </a:r>
            <a:r>
              <a:rPr lang="es-ES" dirty="0"/>
              <a:t>Especial de Desarrollo para Zonas Extremas y el Programa Estratégico Regional Ganadero Bovino Patagonia</a:t>
            </a:r>
            <a:r>
              <a:rPr lang="es-ES" dirty="0" smtClean="0"/>
              <a:t>.</a:t>
            </a:r>
          </a:p>
          <a:p>
            <a:pPr lvl="0"/>
            <a:endParaRPr lang="es-ES" dirty="0"/>
          </a:p>
          <a:p>
            <a:r>
              <a:rPr lang="es-ES" b="1" dirty="0"/>
              <a:t>Iniciativas Públicas. </a:t>
            </a:r>
            <a:r>
              <a:rPr lang="es-ES" dirty="0"/>
              <a:t>Este eje del modelo vela por la materialización de un conjunto de proyectos propuestos para habilitar las condiciones del </a:t>
            </a:r>
            <a:r>
              <a:rPr lang="es-ES" dirty="0" smtClean="0"/>
              <a:t>sector.</a:t>
            </a:r>
          </a:p>
          <a:p>
            <a:endParaRPr lang="es-ES" dirty="0" smtClean="0"/>
          </a:p>
          <a:p>
            <a:pPr lvl="0"/>
            <a:r>
              <a:rPr lang="es-ES" b="1" dirty="0"/>
              <a:t>Gobernanza Sectorial.</a:t>
            </a:r>
            <a:r>
              <a:rPr lang="es-ES" dirty="0"/>
              <a:t> Bajo éste se cautela las reglas de juego para la toma de decisiones </a:t>
            </a:r>
            <a:r>
              <a:rPr lang="es-ES" dirty="0" smtClean="0"/>
              <a:t>sectoriales. </a:t>
            </a:r>
            <a:r>
              <a:rPr lang="es-ES" dirty="0"/>
              <a:t>A</a:t>
            </a:r>
            <a:r>
              <a:rPr lang="es-ES" dirty="0" smtClean="0"/>
              <a:t>rticulación </a:t>
            </a:r>
            <a:r>
              <a:rPr lang="es-ES" dirty="0"/>
              <a:t>de las distintas instancias de participación de actores públicos y privados. </a:t>
            </a:r>
            <a:endParaRPr lang="es-ES" dirty="0" smtClean="0"/>
          </a:p>
          <a:p>
            <a:pPr lvl="0"/>
            <a:endParaRPr lang="es-ES" dirty="0" smtClean="0"/>
          </a:p>
          <a:p>
            <a:pPr lvl="0"/>
            <a:r>
              <a:rPr lang="es-ES" b="1" dirty="0"/>
              <a:t>Gestión del Cambio. </a:t>
            </a:r>
            <a:r>
              <a:rPr lang="es-ES" dirty="0"/>
              <a:t>Se orienta a sustentar el necesario cambio cultural que implicará pasar desde la producción de animales en pie a ser abastecedores para la obtención de productos cárnicos. </a:t>
            </a:r>
          </a:p>
        </p:txBody>
      </p:sp>
      <p:pic>
        <p:nvPicPr>
          <p:cNvPr id="5" name="Imagen 4"/>
          <p:cNvPicPr>
            <a:picLocks noChangeAspect="1"/>
          </p:cNvPicPr>
          <p:nvPr/>
        </p:nvPicPr>
        <p:blipFill>
          <a:blip r:embed="rId2"/>
          <a:stretch>
            <a:fillRect/>
          </a:stretch>
        </p:blipFill>
        <p:spPr>
          <a:xfrm>
            <a:off x="465400" y="2529282"/>
            <a:ext cx="5245100" cy="3441700"/>
          </a:xfrm>
          <a:prstGeom prst="rect">
            <a:avLst/>
          </a:prstGeom>
        </p:spPr>
      </p:pic>
    </p:spTree>
    <p:extLst>
      <p:ext uri="{BB962C8B-B14F-4D97-AF65-F5344CB8AC3E}">
        <p14:creationId xmlns:p14="http://schemas.microsoft.com/office/powerpoint/2010/main" val="359376439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a:bodyPr>
          <a:lstStyle/>
          <a:p>
            <a:r>
              <a:rPr lang="es-CL" dirty="0"/>
              <a:t>7. </a:t>
            </a:r>
            <a:r>
              <a:rPr lang="es-CL" dirty="0" smtClean="0"/>
              <a:t>Iniciativas Públicas</a:t>
            </a:r>
            <a:endParaRPr lang="es-CL" dirty="0"/>
          </a:p>
        </p:txBody>
      </p:sp>
      <p:sp>
        <p:nvSpPr>
          <p:cNvPr id="3" name="CuadroTexto 2"/>
          <p:cNvSpPr txBox="1"/>
          <p:nvPr/>
        </p:nvSpPr>
        <p:spPr>
          <a:xfrm>
            <a:off x="404075" y="1789663"/>
            <a:ext cx="11429549" cy="4401205"/>
          </a:xfrm>
          <a:prstGeom prst="rect">
            <a:avLst/>
          </a:prstGeom>
          <a:noFill/>
        </p:spPr>
        <p:txBody>
          <a:bodyPr wrap="square" rtlCol="0">
            <a:spAutoFit/>
          </a:bodyPr>
          <a:lstStyle/>
          <a:p>
            <a:r>
              <a:rPr lang="es-ES_tradnl" sz="2000" b="1" dirty="0" smtClean="0"/>
              <a:t>Proyectos e iniciativas para generar </a:t>
            </a:r>
            <a:r>
              <a:rPr lang="es-ES" sz="2000" b="1" dirty="0" smtClean="0"/>
              <a:t>las </a:t>
            </a:r>
            <a:r>
              <a:rPr lang="es-ES" sz="2000" b="1" dirty="0"/>
              <a:t>condiciones habilitantes para la inversión y puesta en marcha de la planta faenadora.</a:t>
            </a:r>
            <a:endParaRPr lang="es-ES_tradnl" sz="2000" dirty="0"/>
          </a:p>
          <a:p>
            <a:endParaRPr lang="es-ES_tradnl" sz="2000" b="1" dirty="0" smtClean="0"/>
          </a:p>
          <a:p>
            <a:pPr marL="285750" indent="-285750">
              <a:buFont typeface="Arial"/>
              <a:buChar char="•"/>
            </a:pPr>
            <a:r>
              <a:rPr lang="es-ES_tradnl" sz="2000" dirty="0" smtClean="0"/>
              <a:t>Su objetivo principal es “</a:t>
            </a:r>
            <a:r>
              <a:rPr lang="es-ES_tradnl" sz="2000" dirty="0"/>
              <a:t>preparar el terreno” que </a:t>
            </a:r>
            <a:r>
              <a:rPr lang="es-ES_tradnl" sz="2000" dirty="0" smtClean="0"/>
              <a:t>asegurar las condiciones del sector para la inversión. Apunta a la  </a:t>
            </a:r>
            <a:r>
              <a:rPr lang="es-ES_tradnl" sz="2000" dirty="0"/>
              <a:t>viabilidad del proyecto </a:t>
            </a:r>
            <a:r>
              <a:rPr lang="es-ES_tradnl" sz="2000" dirty="0" smtClean="0"/>
              <a:t>como Fase </a:t>
            </a:r>
            <a:r>
              <a:rPr lang="es-ES_tradnl" sz="2000" dirty="0"/>
              <a:t>de </a:t>
            </a:r>
            <a:r>
              <a:rPr lang="es-ES_tradnl" sz="2000" dirty="0" smtClean="0"/>
              <a:t>Preparación. </a:t>
            </a:r>
          </a:p>
          <a:p>
            <a:pPr marL="285750" indent="-285750">
              <a:buFont typeface="Arial"/>
              <a:buChar char="•"/>
            </a:pPr>
            <a:endParaRPr lang="es-ES_tradnl" sz="2000" dirty="0"/>
          </a:p>
          <a:p>
            <a:pPr marL="285750" indent="-285750">
              <a:buFont typeface="Arial"/>
              <a:buChar char="•"/>
            </a:pPr>
            <a:r>
              <a:rPr lang="es-ES" sz="2000" dirty="0" smtClean="0"/>
              <a:t>Su </a:t>
            </a:r>
            <a:r>
              <a:rPr lang="es-ES" sz="2000" dirty="0"/>
              <a:t>acción se articula en cinco componentes que ayudan a generar las condiciones habilitantes </a:t>
            </a:r>
            <a:r>
              <a:rPr lang="es-ES_tradnl" sz="2000" b="1" dirty="0" smtClean="0"/>
              <a:t>: </a:t>
            </a:r>
            <a:r>
              <a:rPr lang="es-ES_tradnl" sz="2000" dirty="0" smtClean="0"/>
              <a:t>Gobernanza, </a:t>
            </a:r>
            <a:r>
              <a:rPr lang="es-ES_tradnl" sz="2000" dirty="0"/>
              <a:t>Aseguramiento del </a:t>
            </a:r>
            <a:r>
              <a:rPr lang="es-ES_tradnl" sz="2000" dirty="0" smtClean="0"/>
              <a:t>Abastecimiento (el mayoritario) , </a:t>
            </a:r>
            <a:r>
              <a:rPr lang="es-ES_tradnl" sz="2000" dirty="0"/>
              <a:t>Desarrollo de Mercados </a:t>
            </a:r>
            <a:r>
              <a:rPr lang="es-ES_tradnl" sz="2000" dirty="0" smtClean="0"/>
              <a:t>Objetivo, Evaluación e </a:t>
            </a:r>
            <a:r>
              <a:rPr lang="es-ES_tradnl" sz="2000" dirty="0" err="1"/>
              <a:t>I+D+i+</a:t>
            </a:r>
            <a:r>
              <a:rPr lang="es-ES_tradnl" sz="2000" dirty="0" err="1" smtClean="0"/>
              <a:t>T</a:t>
            </a:r>
            <a:r>
              <a:rPr lang="es-ES_tradnl" sz="2000" dirty="0" smtClean="0"/>
              <a:t>.</a:t>
            </a:r>
          </a:p>
          <a:p>
            <a:pPr marL="285750" indent="-285750">
              <a:buFont typeface="Arial"/>
              <a:buChar char="•"/>
            </a:pPr>
            <a:endParaRPr lang="es-ES_tradnl" sz="2000" b="1" dirty="0" smtClean="0"/>
          </a:p>
          <a:p>
            <a:pPr marL="285750" indent="-285750">
              <a:buFont typeface="Arial"/>
              <a:buChar char="•"/>
            </a:pPr>
            <a:r>
              <a:rPr lang="es-CL" sz="2000" dirty="0" smtClean="0"/>
              <a:t>Las </a:t>
            </a:r>
            <a:r>
              <a:rPr lang="es-CL" sz="2000" dirty="0"/>
              <a:t>Iniciativas Públicas también cumple un rol central en el fortalecimiento del </a:t>
            </a:r>
            <a:r>
              <a:rPr lang="es-CL" sz="2000" dirty="0" smtClean="0"/>
              <a:t>Capital </a:t>
            </a:r>
            <a:r>
              <a:rPr lang="es-CL" sz="2000" dirty="0"/>
              <a:t>S</a:t>
            </a:r>
            <a:r>
              <a:rPr lang="es-CL" sz="2000" dirty="0" smtClean="0"/>
              <a:t>ocial</a:t>
            </a:r>
            <a:r>
              <a:rPr lang="es-CL" sz="2000" dirty="0"/>
              <a:t>. Los </a:t>
            </a:r>
            <a:r>
              <a:rPr lang="es-CL" sz="2000" dirty="0" smtClean="0"/>
              <a:t> </a:t>
            </a:r>
            <a:r>
              <a:rPr lang="es-CL" sz="2000" dirty="0"/>
              <a:t>proyectos que lo </a:t>
            </a:r>
            <a:r>
              <a:rPr lang="es-CL" sz="2000" dirty="0" smtClean="0"/>
              <a:t>conformaran, </a:t>
            </a:r>
            <a:r>
              <a:rPr lang="es-CL" sz="2000" dirty="0"/>
              <a:t>se </a:t>
            </a:r>
            <a:r>
              <a:rPr lang="es-CL" sz="2000" dirty="0" smtClean="0"/>
              <a:t>deben hacer </a:t>
            </a:r>
            <a:r>
              <a:rPr lang="es-CL" sz="2000" dirty="0"/>
              <a:t>cargo, de una u otra forma, de fortalecer el</a:t>
            </a:r>
            <a:r>
              <a:rPr lang="es-CL" sz="2000" dirty="0" smtClean="0"/>
              <a:t>: Capital Direccional, Ambiental, Relacional y Humano.</a:t>
            </a:r>
          </a:p>
          <a:p>
            <a:endParaRPr lang="es-CL" sz="2000" dirty="0"/>
          </a:p>
        </p:txBody>
      </p:sp>
    </p:spTree>
    <p:extLst>
      <p:ext uri="{BB962C8B-B14F-4D97-AF65-F5344CB8AC3E}">
        <p14:creationId xmlns:p14="http://schemas.microsoft.com/office/powerpoint/2010/main" val="30416489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400" dirty="0"/>
              <a:t>El Proyecto </a:t>
            </a:r>
            <a:endParaRPr lang="es-ES" dirty="0"/>
          </a:p>
        </p:txBody>
      </p:sp>
      <p:sp>
        <p:nvSpPr>
          <p:cNvPr id="12" name="11 Forma libre"/>
          <p:cNvSpPr/>
          <p:nvPr/>
        </p:nvSpPr>
        <p:spPr>
          <a:xfrm>
            <a:off x="571502" y="1895759"/>
            <a:ext cx="4208463" cy="489749"/>
          </a:xfrm>
          <a:custGeom>
            <a:avLst/>
            <a:gdLst>
              <a:gd name="connsiteX0" fmla="*/ 0 w 2971799"/>
              <a:gd name="connsiteY0" fmla="*/ 0 h 1188719"/>
              <a:gd name="connsiteX1" fmla="*/ 2971799 w 2971799"/>
              <a:gd name="connsiteY1" fmla="*/ 0 h 1188719"/>
              <a:gd name="connsiteX2" fmla="*/ 2971799 w 2971799"/>
              <a:gd name="connsiteY2" fmla="*/ 1188719 h 1188719"/>
              <a:gd name="connsiteX3" fmla="*/ 0 w 2971799"/>
              <a:gd name="connsiteY3" fmla="*/ 1188719 h 1188719"/>
              <a:gd name="connsiteX4" fmla="*/ 0 w 2971799"/>
              <a:gd name="connsiteY4" fmla="*/ 0 h 11887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1799" h="1188719">
                <a:moveTo>
                  <a:pt x="0" y="0"/>
                </a:moveTo>
                <a:lnTo>
                  <a:pt x="2971799" y="0"/>
                </a:lnTo>
                <a:lnTo>
                  <a:pt x="2971799" y="1188719"/>
                </a:lnTo>
                <a:lnTo>
                  <a:pt x="0" y="1188719"/>
                </a:lnTo>
                <a:lnTo>
                  <a:pt x="0" y="0"/>
                </a:lnTo>
                <a:close/>
              </a:path>
            </a:pathLst>
          </a:custGeom>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28016" tIns="73152" rIns="128016" bIns="73152" numCol="1" spcCol="1270" anchor="ctr" anchorCtr="0">
            <a:noAutofit/>
          </a:bodyPr>
          <a:lstStyle/>
          <a:p>
            <a:pPr defTabSz="800100">
              <a:lnSpc>
                <a:spcPct val="90000"/>
              </a:lnSpc>
              <a:spcBef>
                <a:spcPct val="0"/>
              </a:spcBef>
              <a:spcAft>
                <a:spcPct val="35000"/>
              </a:spcAft>
            </a:pPr>
            <a:r>
              <a:rPr lang="es-CL" b="1" dirty="0">
                <a:solidFill>
                  <a:sysClr val="windowText" lastClr="000000"/>
                </a:solidFill>
              </a:rPr>
              <a:t>Objetivo General</a:t>
            </a:r>
          </a:p>
        </p:txBody>
      </p:sp>
      <p:sp>
        <p:nvSpPr>
          <p:cNvPr id="13" name="12 Forma libre"/>
          <p:cNvSpPr/>
          <p:nvPr/>
        </p:nvSpPr>
        <p:spPr>
          <a:xfrm>
            <a:off x="571502" y="2385983"/>
            <a:ext cx="4208463" cy="4338666"/>
          </a:xfrm>
          <a:custGeom>
            <a:avLst/>
            <a:gdLst>
              <a:gd name="connsiteX0" fmla="*/ 0 w 2971799"/>
              <a:gd name="connsiteY0" fmla="*/ 0 h 2854800"/>
              <a:gd name="connsiteX1" fmla="*/ 2971799 w 2971799"/>
              <a:gd name="connsiteY1" fmla="*/ 0 h 2854800"/>
              <a:gd name="connsiteX2" fmla="*/ 2971799 w 2971799"/>
              <a:gd name="connsiteY2" fmla="*/ 2854800 h 2854800"/>
              <a:gd name="connsiteX3" fmla="*/ 0 w 2971799"/>
              <a:gd name="connsiteY3" fmla="*/ 2854800 h 2854800"/>
              <a:gd name="connsiteX4" fmla="*/ 0 w 2971799"/>
              <a:gd name="connsiteY4" fmla="*/ 0 h 2854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1799" h="2854800">
                <a:moveTo>
                  <a:pt x="0" y="0"/>
                </a:moveTo>
                <a:lnTo>
                  <a:pt x="2971799" y="0"/>
                </a:lnTo>
                <a:lnTo>
                  <a:pt x="2971799" y="2854800"/>
                </a:lnTo>
                <a:lnTo>
                  <a:pt x="0" y="2854800"/>
                </a:lnTo>
                <a:lnTo>
                  <a:pt x="0" y="0"/>
                </a:lnTo>
                <a:close/>
              </a:path>
            </a:pathLst>
          </a:custGeom>
        </p:spPr>
        <p:style>
          <a:lnRef idx="2">
            <a:schemeClr val="accent2">
              <a:tint val="40000"/>
              <a:alpha val="90000"/>
              <a:hueOff val="0"/>
              <a:satOff val="0"/>
              <a:lumOff val="0"/>
              <a:alphaOff val="0"/>
            </a:schemeClr>
          </a:lnRef>
          <a:fillRef idx="1">
            <a:schemeClr val="accent2">
              <a:tint val="40000"/>
              <a:alpha val="90000"/>
              <a:hueOff val="0"/>
              <a:satOff val="0"/>
              <a:lumOff val="0"/>
              <a:alphaOff val="0"/>
            </a:schemeClr>
          </a:fillRef>
          <a:effectRef idx="0">
            <a:schemeClr val="accent2">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106680" tIns="106680" rIns="142240" bIns="160020" numCol="1" spcCol="1270" anchor="t" anchorCtr="0">
            <a:noAutofit/>
          </a:bodyPr>
          <a:lstStyle/>
          <a:p>
            <a:pPr marL="0" lvl="1" defTabSz="889000">
              <a:lnSpc>
                <a:spcPct val="90000"/>
              </a:lnSpc>
              <a:spcBef>
                <a:spcPct val="0"/>
              </a:spcBef>
              <a:spcAft>
                <a:spcPct val="15000"/>
              </a:spcAft>
            </a:pPr>
            <a:r>
              <a:rPr lang="es-CL" sz="2400" dirty="0">
                <a:solidFill>
                  <a:sysClr val="windowText" lastClr="000000"/>
                </a:solidFill>
              </a:rPr>
              <a:t>Analizar distintas alternativas y proponer modelos de gestión para la construcción y operación de una planta </a:t>
            </a:r>
            <a:r>
              <a:rPr lang="es-CL" sz="2400" dirty="0" err="1">
                <a:solidFill>
                  <a:sysClr val="windowText" lastClr="000000"/>
                </a:solidFill>
              </a:rPr>
              <a:t>faenadora</a:t>
            </a:r>
            <a:r>
              <a:rPr lang="es-CL" sz="2400" dirty="0">
                <a:solidFill>
                  <a:sysClr val="windowText" lastClr="000000"/>
                </a:solidFill>
              </a:rPr>
              <a:t> y/o comercializadora de carne bovina en la Región de Aysén. </a:t>
            </a:r>
          </a:p>
        </p:txBody>
      </p:sp>
      <p:sp>
        <p:nvSpPr>
          <p:cNvPr id="9" name="8 Rectángulo"/>
          <p:cNvSpPr/>
          <p:nvPr/>
        </p:nvSpPr>
        <p:spPr>
          <a:xfrm>
            <a:off x="5276851" y="1895759"/>
            <a:ext cx="4914899" cy="462931"/>
          </a:xfrm>
          <a:prstGeom prst="rect">
            <a:avLst/>
          </a:prstGeom>
        </p:spPr>
        <p:style>
          <a:lnRef idx="2">
            <a:schemeClr val="accent3">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10" name="9 Rectángulo"/>
          <p:cNvSpPr/>
          <p:nvPr/>
        </p:nvSpPr>
        <p:spPr>
          <a:xfrm>
            <a:off x="5276849" y="1904519"/>
            <a:ext cx="4914899" cy="46293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2240" tIns="81280" rIns="142240" bIns="81280" numCol="1" spcCol="1270" anchor="ctr" anchorCtr="0">
            <a:noAutofit/>
          </a:bodyPr>
          <a:lstStyle/>
          <a:p>
            <a:pPr algn="ctr" defTabSz="889000">
              <a:lnSpc>
                <a:spcPct val="90000"/>
              </a:lnSpc>
              <a:spcBef>
                <a:spcPct val="0"/>
              </a:spcBef>
              <a:spcAft>
                <a:spcPct val="35000"/>
              </a:spcAft>
            </a:pPr>
            <a:r>
              <a:rPr lang="es-CL" sz="2000" b="1" dirty="0">
                <a:solidFill>
                  <a:sysClr val="windowText" lastClr="000000"/>
                </a:solidFill>
              </a:rPr>
              <a:t>Objetivos Específicos</a:t>
            </a:r>
          </a:p>
        </p:txBody>
      </p:sp>
      <p:sp>
        <p:nvSpPr>
          <p:cNvPr id="7" name="6 Rectángulo"/>
          <p:cNvSpPr/>
          <p:nvPr/>
        </p:nvSpPr>
        <p:spPr>
          <a:xfrm>
            <a:off x="5276851" y="2385507"/>
            <a:ext cx="4925533" cy="4339145"/>
          </a:xfrm>
          <a:prstGeom prst="rect">
            <a:avLst/>
          </a:prstGeom>
        </p:spPr>
        <p:style>
          <a:lnRef idx="2">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0">
            <a:schemeClr val="accent3">
              <a:tint val="40000"/>
              <a:alpha val="90000"/>
              <a:hueOff val="0"/>
              <a:satOff val="0"/>
              <a:lumOff val="0"/>
              <a:alphaOff val="0"/>
            </a:schemeClr>
          </a:effectRef>
          <a:fontRef idx="minor">
            <a:schemeClr val="dk1">
              <a:hueOff val="0"/>
              <a:satOff val="0"/>
              <a:lumOff val="0"/>
              <a:alphaOff val="0"/>
            </a:schemeClr>
          </a:fontRef>
        </p:style>
      </p:sp>
      <p:sp>
        <p:nvSpPr>
          <p:cNvPr id="8" name="7 Rectángulo"/>
          <p:cNvSpPr/>
          <p:nvPr/>
        </p:nvSpPr>
        <p:spPr>
          <a:xfrm>
            <a:off x="5279295" y="2385508"/>
            <a:ext cx="4925533" cy="433914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9342" tIns="69342" rIns="92456" bIns="104013" numCol="1" spcCol="1270" anchor="t" anchorCtr="0">
            <a:noAutofit/>
          </a:bodyPr>
          <a:lstStyle/>
          <a:p>
            <a:pPr marL="361950" indent="-361950">
              <a:buFontTx/>
              <a:buAutoNum type="alphaLcParenR"/>
            </a:pPr>
            <a:r>
              <a:rPr lang="es-CL" sz="1600" kern="0" dirty="0">
                <a:solidFill>
                  <a:sysClr val="windowText" lastClr="000000"/>
                </a:solidFill>
              </a:rPr>
              <a:t>Determinar el volumen de extracción base y potencial de </a:t>
            </a:r>
            <a:r>
              <a:rPr lang="es-CL" sz="1600" kern="0" dirty="0" err="1">
                <a:solidFill>
                  <a:sysClr val="windowText" lastClr="000000"/>
                </a:solidFill>
              </a:rPr>
              <a:t>faenamiento</a:t>
            </a:r>
            <a:r>
              <a:rPr lang="es-CL" sz="1600" kern="0" dirty="0">
                <a:solidFill>
                  <a:sysClr val="windowText" lastClr="000000"/>
                </a:solidFill>
              </a:rPr>
              <a:t> del rubro bovino y ovino.</a:t>
            </a:r>
          </a:p>
          <a:p>
            <a:pPr marL="342900" indent="-342900">
              <a:buFontTx/>
              <a:buAutoNum type="alphaLcParenR"/>
            </a:pPr>
            <a:endParaRPr lang="es-CL" sz="1600" kern="0" dirty="0">
              <a:solidFill>
                <a:sysClr val="windowText" lastClr="000000"/>
              </a:solidFill>
            </a:endParaRPr>
          </a:p>
          <a:p>
            <a:pPr marL="361950" indent="-361950"/>
            <a:r>
              <a:rPr lang="es-CL" sz="1600" kern="0" dirty="0">
                <a:solidFill>
                  <a:sysClr val="windowText" lastClr="000000"/>
                </a:solidFill>
              </a:rPr>
              <a:t>b)   Identificar y definir los mercados apropiados al tipo y volumen de carne bovina y ovina.</a:t>
            </a:r>
          </a:p>
          <a:p>
            <a:endParaRPr lang="es-CL" sz="1600" kern="0" dirty="0">
              <a:solidFill>
                <a:sysClr val="windowText" lastClr="000000"/>
              </a:solidFill>
            </a:endParaRPr>
          </a:p>
          <a:p>
            <a:pPr marL="361950" indent="-361950"/>
            <a:r>
              <a:rPr lang="es-CL" sz="1600" kern="0" dirty="0">
                <a:solidFill>
                  <a:sysClr val="windowText" lastClr="000000"/>
                </a:solidFill>
              </a:rPr>
              <a:t>c)    Identificar y definir las brechas socio-culturales y mapa de actores de la cadena de valor.</a:t>
            </a:r>
          </a:p>
          <a:p>
            <a:endParaRPr lang="es-CL" sz="1600" kern="0" dirty="0">
              <a:solidFill>
                <a:sysClr val="windowText" lastClr="000000"/>
              </a:solidFill>
            </a:endParaRPr>
          </a:p>
          <a:p>
            <a:pPr marL="361950" indent="-361950"/>
            <a:r>
              <a:rPr lang="es-CL" sz="1600" kern="0" dirty="0">
                <a:solidFill>
                  <a:sysClr val="windowText" lastClr="000000"/>
                </a:solidFill>
              </a:rPr>
              <a:t>d)    Definir los elementos tecnológicos a nivel de planta, de acuerdo a la extracción base/potencial regional, los potenciales mercados y sustentabilidad ambiental.</a:t>
            </a:r>
          </a:p>
          <a:p>
            <a:endParaRPr lang="es-CL" sz="1600" kern="0" dirty="0">
              <a:solidFill>
                <a:sysClr val="windowText" lastClr="000000"/>
              </a:solidFill>
            </a:endParaRPr>
          </a:p>
          <a:p>
            <a:pPr marL="361950" indent="-361950"/>
            <a:r>
              <a:rPr lang="es-CL" sz="1600" kern="0" dirty="0">
                <a:solidFill>
                  <a:sysClr val="windowText" lastClr="000000"/>
                </a:solidFill>
              </a:rPr>
              <a:t>e)    Analizar y proponer diferentes modelos de gestión del negocio, que permita que los beneficios lleguen a la mayor cantidad de actores de la cadena.</a:t>
            </a:r>
          </a:p>
        </p:txBody>
      </p:sp>
    </p:spTree>
    <p:extLst>
      <p:ext uri="{BB962C8B-B14F-4D97-AF65-F5344CB8AC3E}">
        <p14:creationId xmlns:p14="http://schemas.microsoft.com/office/powerpoint/2010/main" val="424234403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41 Grupo"/>
          <p:cNvGrpSpPr/>
          <p:nvPr/>
        </p:nvGrpSpPr>
        <p:grpSpPr>
          <a:xfrm>
            <a:off x="2866736" y="17240"/>
            <a:ext cx="6518035" cy="6796136"/>
            <a:chOff x="1342735" y="17240"/>
            <a:chExt cx="6518034" cy="6796136"/>
          </a:xfrm>
        </p:grpSpPr>
        <p:cxnSp>
          <p:nvCxnSpPr>
            <p:cNvPr id="24" name="23 Conector recto"/>
            <p:cNvCxnSpPr>
              <a:stCxn id="20" idx="0"/>
            </p:cNvCxnSpPr>
            <p:nvPr/>
          </p:nvCxnSpPr>
          <p:spPr>
            <a:xfrm>
              <a:off x="4582370" y="1620900"/>
              <a:ext cx="0" cy="3751159"/>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5 Conector recto"/>
            <p:cNvCxnSpPr/>
            <p:nvPr/>
          </p:nvCxnSpPr>
          <p:spPr>
            <a:xfrm>
              <a:off x="2656128" y="3530581"/>
              <a:ext cx="90622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a:off x="5583942" y="3519031"/>
              <a:ext cx="90622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8 Conector recto"/>
            <p:cNvCxnSpPr/>
            <p:nvPr/>
          </p:nvCxnSpPr>
          <p:spPr>
            <a:xfrm>
              <a:off x="4608004" y="1620900"/>
              <a:ext cx="0" cy="129585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4608004" y="4212610"/>
              <a:ext cx="0" cy="115944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16 CuadroTexto"/>
            <p:cNvSpPr txBox="1"/>
            <p:nvPr/>
          </p:nvSpPr>
          <p:spPr>
            <a:xfrm rot="18923711">
              <a:off x="2826036" y="2362963"/>
              <a:ext cx="1790246" cy="646331"/>
            </a:xfrm>
            <a:prstGeom prst="rect">
              <a:avLst/>
            </a:prstGeom>
            <a:noFill/>
          </p:spPr>
          <p:txBody>
            <a:bodyPr wrap="square" rtlCol="0">
              <a:spAutoFit/>
            </a:bodyPr>
            <a:lstStyle/>
            <a:p>
              <a:pPr algn="ctr"/>
              <a:r>
                <a:rPr lang="es-CL" b="1" dirty="0">
                  <a:solidFill>
                    <a:schemeClr val="bg1"/>
                  </a:solidFill>
                </a:rPr>
                <a:t>CAPITAL DIRECCIONAL</a:t>
              </a:r>
            </a:p>
          </p:txBody>
        </p:sp>
        <p:sp>
          <p:nvSpPr>
            <p:cNvPr id="18" name="17 Elipse"/>
            <p:cNvSpPr/>
            <p:nvPr/>
          </p:nvSpPr>
          <p:spPr>
            <a:xfrm>
              <a:off x="1355239" y="17240"/>
              <a:ext cx="6505530" cy="6796136"/>
            </a:xfrm>
            <a:prstGeom prst="ellipse">
              <a:avLst/>
            </a:prstGeom>
            <a:ln w="12700">
              <a:solidFill>
                <a:srgbClr val="0070C0"/>
              </a:solidFill>
            </a:ln>
            <a:effectLst>
              <a:glow rad="635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9" name="18 Elipse"/>
            <p:cNvSpPr/>
            <p:nvPr/>
          </p:nvSpPr>
          <p:spPr>
            <a:xfrm>
              <a:off x="2120809" y="722535"/>
              <a:ext cx="4974392" cy="5385548"/>
            </a:xfrm>
            <a:prstGeom prst="ellipse">
              <a:avLst/>
            </a:prstGeom>
            <a:solidFill>
              <a:schemeClr val="tx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20" name="19 Elipse"/>
            <p:cNvSpPr/>
            <p:nvPr/>
          </p:nvSpPr>
          <p:spPr>
            <a:xfrm>
              <a:off x="2868921" y="1620900"/>
              <a:ext cx="3426898" cy="3614754"/>
            </a:xfrm>
            <a:prstGeom prst="ellipse">
              <a:avLst/>
            </a:prstGeom>
            <a:solidFill>
              <a:schemeClr val="accent1">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cxnSp>
          <p:nvCxnSpPr>
            <p:cNvPr id="27" name="26 Conector recto"/>
            <p:cNvCxnSpPr>
              <a:stCxn id="18" idx="0"/>
            </p:cNvCxnSpPr>
            <p:nvPr/>
          </p:nvCxnSpPr>
          <p:spPr>
            <a:xfrm flipH="1">
              <a:off x="4595187" y="17240"/>
              <a:ext cx="12817" cy="3852000"/>
            </a:xfrm>
            <a:prstGeom prst="line">
              <a:avLst/>
            </a:prstGeom>
            <a:ln w="12700">
              <a:solidFill>
                <a:schemeClr val="bg1"/>
              </a:solidFill>
            </a:ln>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8" name="27 Conector recto"/>
            <p:cNvCxnSpPr/>
            <p:nvPr/>
          </p:nvCxnSpPr>
          <p:spPr>
            <a:xfrm flipV="1">
              <a:off x="2826073" y="3789040"/>
              <a:ext cx="1673919" cy="2453463"/>
            </a:xfrm>
            <a:prstGeom prst="line">
              <a:avLst/>
            </a:prstGeom>
            <a:ln w="12700">
              <a:solidFill>
                <a:schemeClr val="bg1"/>
              </a:solidFill>
            </a:ln>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21" name="20 Elipse"/>
            <p:cNvSpPr/>
            <p:nvPr/>
          </p:nvSpPr>
          <p:spPr>
            <a:xfrm>
              <a:off x="3463455" y="2916755"/>
              <a:ext cx="2188666" cy="952483"/>
            </a:xfrm>
            <a:prstGeom prst="ellipse">
              <a:avLst/>
            </a:prstGeom>
            <a:ln>
              <a:solidFill>
                <a:schemeClr val="bg1"/>
              </a:solidFill>
            </a:ln>
            <a:effectLst>
              <a:glow rad="1397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lIns="18000" tIns="18000" rIns="18000" bIns="18000" rtlCol="0" anchor="ctr">
              <a:scene3d>
                <a:camera prst="orthographicFront"/>
                <a:lightRig rig="threePt" dir="t"/>
              </a:scene3d>
              <a:sp3d z="12700"/>
            </a:bodyPr>
            <a:lstStyle/>
            <a:p>
              <a:pPr algn="ctr"/>
              <a:r>
                <a:rPr lang="es-CL" sz="1500" b="1" dirty="0"/>
                <a:t>FORTALECIMIENTO CAPITAL SOCIAL</a:t>
              </a:r>
            </a:p>
          </p:txBody>
        </p:sp>
        <p:sp>
          <p:nvSpPr>
            <p:cNvPr id="31" name="30 CuadroTexto"/>
            <p:cNvSpPr txBox="1"/>
            <p:nvPr/>
          </p:nvSpPr>
          <p:spPr>
            <a:xfrm rot="18481570">
              <a:off x="2606139" y="2306887"/>
              <a:ext cx="1934888" cy="646331"/>
            </a:xfrm>
            <a:prstGeom prst="rect">
              <a:avLst/>
            </a:prstGeom>
            <a:noFill/>
          </p:spPr>
          <p:txBody>
            <a:bodyPr wrap="square" rtlCol="0">
              <a:spAutoFit/>
            </a:bodyPr>
            <a:lstStyle/>
            <a:p>
              <a:pPr algn="ctr"/>
              <a:r>
                <a:rPr lang="es-CL" b="1" dirty="0">
                  <a:solidFill>
                    <a:schemeClr val="bg1"/>
                  </a:solidFill>
                </a:rPr>
                <a:t>CAPITAL </a:t>
              </a:r>
            </a:p>
            <a:p>
              <a:pPr algn="ctr"/>
              <a:r>
                <a:rPr lang="es-CL" b="1" dirty="0">
                  <a:solidFill>
                    <a:schemeClr val="bg1"/>
                  </a:solidFill>
                </a:rPr>
                <a:t>AMBIENTAL</a:t>
              </a:r>
            </a:p>
          </p:txBody>
        </p:sp>
        <p:sp>
          <p:nvSpPr>
            <p:cNvPr id="32" name="31 CuadroTexto"/>
            <p:cNvSpPr txBox="1"/>
            <p:nvPr/>
          </p:nvSpPr>
          <p:spPr>
            <a:xfrm rot="2323848">
              <a:off x="4681179" y="2160839"/>
              <a:ext cx="1510947" cy="646331"/>
            </a:xfrm>
            <a:prstGeom prst="rect">
              <a:avLst/>
            </a:prstGeom>
            <a:noFill/>
          </p:spPr>
          <p:txBody>
            <a:bodyPr wrap="square" rtlCol="0">
              <a:spAutoFit/>
            </a:bodyPr>
            <a:lstStyle/>
            <a:p>
              <a:pPr algn="ctr"/>
              <a:r>
                <a:rPr lang="es-CL" b="1" dirty="0">
                  <a:solidFill>
                    <a:schemeClr val="bg1"/>
                  </a:solidFill>
                </a:rPr>
                <a:t>CAPITAL DIRECCIONAL</a:t>
              </a:r>
            </a:p>
          </p:txBody>
        </p:sp>
        <p:sp>
          <p:nvSpPr>
            <p:cNvPr id="37" name="36 CuadroTexto"/>
            <p:cNvSpPr txBox="1"/>
            <p:nvPr/>
          </p:nvSpPr>
          <p:spPr>
            <a:xfrm rot="19264602">
              <a:off x="4847507" y="3824281"/>
              <a:ext cx="1486687" cy="646331"/>
            </a:xfrm>
            <a:prstGeom prst="rect">
              <a:avLst/>
            </a:prstGeom>
            <a:noFill/>
          </p:spPr>
          <p:txBody>
            <a:bodyPr wrap="square" rtlCol="0">
              <a:spAutoFit/>
            </a:bodyPr>
            <a:lstStyle/>
            <a:p>
              <a:pPr algn="ctr"/>
              <a:r>
                <a:rPr lang="es-CL" b="1" dirty="0">
                  <a:solidFill>
                    <a:schemeClr val="bg1"/>
                  </a:solidFill>
                </a:rPr>
                <a:t>CAPITAL RELACIONAL</a:t>
              </a:r>
            </a:p>
          </p:txBody>
        </p:sp>
        <p:sp>
          <p:nvSpPr>
            <p:cNvPr id="38" name="37 CuadroTexto"/>
            <p:cNvSpPr txBox="1"/>
            <p:nvPr/>
          </p:nvSpPr>
          <p:spPr>
            <a:xfrm>
              <a:off x="3700681" y="4407674"/>
              <a:ext cx="1510946" cy="646331"/>
            </a:xfrm>
            <a:prstGeom prst="rect">
              <a:avLst/>
            </a:prstGeom>
            <a:noFill/>
          </p:spPr>
          <p:txBody>
            <a:bodyPr wrap="square" rtlCol="0">
              <a:spAutoFit/>
            </a:bodyPr>
            <a:lstStyle/>
            <a:p>
              <a:pPr algn="ctr"/>
              <a:r>
                <a:rPr lang="es-CL" b="1" dirty="0">
                  <a:solidFill>
                    <a:schemeClr val="bg1"/>
                  </a:solidFill>
                </a:rPr>
                <a:t>CAPITAL HUMANO</a:t>
              </a:r>
            </a:p>
          </p:txBody>
        </p:sp>
        <p:sp>
          <p:nvSpPr>
            <p:cNvPr id="39" name="38 CuadroTexto"/>
            <p:cNvSpPr txBox="1"/>
            <p:nvPr/>
          </p:nvSpPr>
          <p:spPr>
            <a:xfrm rot="1509849">
              <a:off x="4601195" y="1140423"/>
              <a:ext cx="1510947" cy="369332"/>
            </a:xfrm>
            <a:prstGeom prst="rect">
              <a:avLst/>
            </a:prstGeom>
            <a:noFill/>
          </p:spPr>
          <p:txBody>
            <a:bodyPr wrap="square" rtlCol="0">
              <a:spAutoFit/>
            </a:bodyPr>
            <a:lstStyle/>
            <a:p>
              <a:pPr algn="ctr"/>
              <a:r>
                <a:rPr lang="es-CL" b="1" dirty="0">
                  <a:solidFill>
                    <a:schemeClr val="bg1"/>
                  </a:solidFill>
                </a:rPr>
                <a:t>EVALUACIÓN</a:t>
              </a:r>
            </a:p>
          </p:txBody>
        </p:sp>
        <p:cxnSp>
          <p:nvCxnSpPr>
            <p:cNvPr id="41" name="40 Conector recto"/>
            <p:cNvCxnSpPr>
              <a:stCxn id="19" idx="6"/>
              <a:endCxn id="18" idx="6"/>
            </p:cNvCxnSpPr>
            <p:nvPr/>
          </p:nvCxnSpPr>
          <p:spPr>
            <a:xfrm flipV="1">
              <a:off x="7095201" y="3415308"/>
              <a:ext cx="765568" cy="1"/>
            </a:xfrm>
            <a:prstGeom prst="line">
              <a:avLst/>
            </a:prstGeom>
            <a:ln w="12700">
              <a:solidFill>
                <a:schemeClr val="bg1"/>
              </a:solidFill>
            </a:ln>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43" name="42 Conector recto"/>
            <p:cNvCxnSpPr>
              <a:stCxn id="20" idx="7"/>
              <a:endCxn id="18" idx="7"/>
            </p:cNvCxnSpPr>
            <p:nvPr/>
          </p:nvCxnSpPr>
          <p:spPr>
            <a:xfrm flipV="1">
              <a:off x="5793961" y="1012511"/>
              <a:ext cx="1114095" cy="1137757"/>
            </a:xfrm>
            <a:prstGeom prst="line">
              <a:avLst/>
            </a:prstGeom>
            <a:ln w="12700">
              <a:solidFill>
                <a:schemeClr val="bg1"/>
              </a:solidFill>
            </a:ln>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46" name="45 CuadroTexto"/>
            <p:cNvSpPr txBox="1"/>
            <p:nvPr/>
          </p:nvSpPr>
          <p:spPr>
            <a:xfrm rot="1509849">
              <a:off x="4867852" y="568647"/>
              <a:ext cx="1725044" cy="307777"/>
            </a:xfrm>
            <a:prstGeom prst="rect">
              <a:avLst/>
            </a:prstGeom>
            <a:noFill/>
          </p:spPr>
          <p:txBody>
            <a:bodyPr wrap="square" rtlCol="0">
              <a:spAutoFit/>
            </a:bodyPr>
            <a:lstStyle/>
            <a:p>
              <a:pPr algn="ctr"/>
              <a:r>
                <a:rPr lang="es-CL" sz="1400" b="1" dirty="0">
                  <a:solidFill>
                    <a:schemeClr val="bg1"/>
                  </a:solidFill>
                </a:rPr>
                <a:t>7. OBSERVATORIO</a:t>
              </a:r>
            </a:p>
          </p:txBody>
        </p:sp>
        <p:sp>
          <p:nvSpPr>
            <p:cNvPr id="47" name="46 CuadroTexto"/>
            <p:cNvSpPr txBox="1"/>
            <p:nvPr/>
          </p:nvSpPr>
          <p:spPr>
            <a:xfrm rot="3913858">
              <a:off x="6272789" y="2052917"/>
              <a:ext cx="1903415" cy="523220"/>
            </a:xfrm>
            <a:prstGeom prst="rect">
              <a:avLst/>
            </a:prstGeom>
            <a:noFill/>
          </p:spPr>
          <p:txBody>
            <a:bodyPr wrap="square" rtlCol="0">
              <a:spAutoFit/>
            </a:bodyPr>
            <a:lstStyle/>
            <a:p>
              <a:pPr algn="ctr"/>
              <a:r>
                <a:rPr lang="es-CL" sz="1400" b="1" dirty="0">
                  <a:solidFill>
                    <a:schemeClr val="bg1"/>
                  </a:solidFill>
                </a:rPr>
                <a:t>1. INSTITUCIONALIDAD PÚBLICA</a:t>
              </a:r>
            </a:p>
          </p:txBody>
        </p:sp>
        <p:sp>
          <p:nvSpPr>
            <p:cNvPr id="48" name="47 CuadroTexto"/>
            <p:cNvSpPr txBox="1"/>
            <p:nvPr/>
          </p:nvSpPr>
          <p:spPr>
            <a:xfrm rot="5400000">
              <a:off x="5875757" y="3133357"/>
              <a:ext cx="1650253" cy="369332"/>
            </a:xfrm>
            <a:prstGeom prst="rect">
              <a:avLst/>
            </a:prstGeom>
            <a:noFill/>
          </p:spPr>
          <p:txBody>
            <a:bodyPr wrap="square" rtlCol="0">
              <a:spAutoFit/>
            </a:bodyPr>
            <a:lstStyle/>
            <a:p>
              <a:pPr algn="ctr"/>
              <a:r>
                <a:rPr lang="es-CL" b="1" dirty="0">
                  <a:solidFill>
                    <a:schemeClr val="bg1"/>
                  </a:solidFill>
                </a:rPr>
                <a:t>GOBERNANZA</a:t>
              </a:r>
            </a:p>
          </p:txBody>
        </p:sp>
        <p:cxnSp>
          <p:nvCxnSpPr>
            <p:cNvPr id="49" name="48 Conector recto"/>
            <p:cNvCxnSpPr/>
            <p:nvPr/>
          </p:nvCxnSpPr>
          <p:spPr>
            <a:xfrm>
              <a:off x="5973970" y="4490916"/>
              <a:ext cx="1250526" cy="1012004"/>
            </a:xfrm>
            <a:prstGeom prst="line">
              <a:avLst/>
            </a:prstGeom>
            <a:ln w="12700">
              <a:solidFill>
                <a:schemeClr val="bg1"/>
              </a:solidFill>
            </a:ln>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52" name="51 CuadroTexto"/>
            <p:cNvSpPr txBox="1"/>
            <p:nvPr/>
          </p:nvSpPr>
          <p:spPr>
            <a:xfrm rot="17792567">
              <a:off x="6315498" y="4169588"/>
              <a:ext cx="1903415" cy="523220"/>
            </a:xfrm>
            <a:prstGeom prst="rect">
              <a:avLst/>
            </a:prstGeom>
            <a:noFill/>
          </p:spPr>
          <p:txBody>
            <a:bodyPr wrap="square" rtlCol="0">
              <a:spAutoFit/>
            </a:bodyPr>
            <a:lstStyle/>
            <a:p>
              <a:pPr algn="ctr"/>
              <a:r>
                <a:rPr lang="es-CL" sz="1400" b="1" dirty="0">
                  <a:solidFill>
                    <a:schemeClr val="bg1"/>
                  </a:solidFill>
                </a:rPr>
                <a:t>2. FORTALECIMIENTO ASOCIATIVIDAD</a:t>
              </a:r>
            </a:p>
          </p:txBody>
        </p:sp>
        <p:sp>
          <p:nvSpPr>
            <p:cNvPr id="53" name="52 CuadroTexto"/>
            <p:cNvSpPr txBox="1"/>
            <p:nvPr/>
          </p:nvSpPr>
          <p:spPr>
            <a:xfrm>
              <a:off x="3819991" y="5399502"/>
              <a:ext cx="1650253" cy="369332"/>
            </a:xfrm>
            <a:prstGeom prst="rect">
              <a:avLst/>
            </a:prstGeom>
            <a:noFill/>
          </p:spPr>
          <p:txBody>
            <a:bodyPr wrap="square" rtlCol="0">
              <a:spAutoFit/>
            </a:bodyPr>
            <a:lstStyle/>
            <a:p>
              <a:pPr algn="ctr"/>
              <a:r>
                <a:rPr lang="es-CL" b="1" dirty="0">
                  <a:solidFill>
                    <a:schemeClr val="bg1"/>
                  </a:solidFill>
                </a:rPr>
                <a:t>I + D + i + T</a:t>
              </a:r>
            </a:p>
          </p:txBody>
        </p:sp>
        <p:sp>
          <p:nvSpPr>
            <p:cNvPr id="55" name="54 CuadroTexto"/>
            <p:cNvSpPr txBox="1"/>
            <p:nvPr/>
          </p:nvSpPr>
          <p:spPr>
            <a:xfrm rot="19408855">
              <a:off x="5464155" y="5663443"/>
              <a:ext cx="1552883" cy="523220"/>
            </a:xfrm>
            <a:prstGeom prst="rect">
              <a:avLst/>
            </a:prstGeom>
            <a:noFill/>
          </p:spPr>
          <p:txBody>
            <a:bodyPr wrap="square" rtlCol="0">
              <a:spAutoFit/>
            </a:bodyPr>
            <a:lstStyle/>
            <a:p>
              <a:pPr algn="ctr"/>
              <a:r>
                <a:rPr lang="es-CL" sz="1400" b="1" dirty="0">
                  <a:solidFill>
                    <a:schemeClr val="bg1"/>
                  </a:solidFill>
                </a:rPr>
                <a:t>9. NUEVO </a:t>
              </a:r>
            </a:p>
            <a:p>
              <a:pPr algn="ctr"/>
              <a:r>
                <a:rPr lang="es-CL" sz="1400" b="1" dirty="0">
                  <a:solidFill>
                    <a:schemeClr val="bg1"/>
                  </a:solidFill>
                </a:rPr>
                <a:t>EXTENSIONISMO</a:t>
              </a:r>
            </a:p>
          </p:txBody>
        </p:sp>
        <p:cxnSp>
          <p:nvCxnSpPr>
            <p:cNvPr id="63" name="62 Conector recto"/>
            <p:cNvCxnSpPr/>
            <p:nvPr/>
          </p:nvCxnSpPr>
          <p:spPr>
            <a:xfrm>
              <a:off x="5436651" y="5997061"/>
              <a:ext cx="215470" cy="672299"/>
            </a:xfrm>
            <a:prstGeom prst="line">
              <a:avLst/>
            </a:prstGeom>
            <a:ln w="12700">
              <a:solidFill>
                <a:schemeClr val="bg1"/>
              </a:solidFill>
            </a:ln>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69" name="68 Conector recto"/>
            <p:cNvCxnSpPr/>
            <p:nvPr/>
          </p:nvCxnSpPr>
          <p:spPr>
            <a:xfrm flipH="1">
              <a:off x="3721159" y="6018727"/>
              <a:ext cx="248469" cy="650633"/>
            </a:xfrm>
            <a:prstGeom prst="line">
              <a:avLst/>
            </a:prstGeom>
            <a:ln w="12700">
              <a:solidFill>
                <a:schemeClr val="bg1"/>
              </a:solidFill>
            </a:ln>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72" name="71 CuadroTexto"/>
            <p:cNvSpPr txBox="1"/>
            <p:nvPr/>
          </p:nvSpPr>
          <p:spPr>
            <a:xfrm rot="1808615">
              <a:off x="2799922" y="5944859"/>
              <a:ext cx="1207561" cy="523220"/>
            </a:xfrm>
            <a:prstGeom prst="rect">
              <a:avLst/>
            </a:prstGeom>
            <a:noFill/>
          </p:spPr>
          <p:txBody>
            <a:bodyPr wrap="square" rtlCol="0">
              <a:spAutoFit/>
            </a:bodyPr>
            <a:lstStyle/>
            <a:p>
              <a:pPr algn="ctr"/>
              <a:r>
                <a:rPr lang="es-CL" sz="1400" b="1" dirty="0">
                  <a:solidFill>
                    <a:schemeClr val="bg1"/>
                  </a:solidFill>
                </a:rPr>
                <a:t>8. CENTRO REGIONAL</a:t>
              </a:r>
            </a:p>
          </p:txBody>
        </p:sp>
        <p:sp>
          <p:nvSpPr>
            <p:cNvPr id="91" name="90 CuadroTexto"/>
            <p:cNvSpPr txBox="1"/>
            <p:nvPr/>
          </p:nvSpPr>
          <p:spPr>
            <a:xfrm>
              <a:off x="3693111" y="6071652"/>
              <a:ext cx="2150782" cy="738664"/>
            </a:xfrm>
            <a:prstGeom prst="rect">
              <a:avLst/>
            </a:prstGeom>
            <a:noFill/>
            <a:ln w="12700">
              <a:noFill/>
            </a:ln>
          </p:spPr>
          <p:txBody>
            <a:bodyPr wrap="square" rtlCol="0">
              <a:spAutoFit/>
            </a:bodyPr>
            <a:lstStyle/>
            <a:p>
              <a:pPr algn="ctr"/>
              <a:r>
                <a:rPr lang="es-CL" sz="1400" b="1" dirty="0">
                  <a:solidFill>
                    <a:schemeClr val="bg1"/>
                  </a:solidFill>
                </a:rPr>
                <a:t>10. SISTEMA DE CERTIFICACIÓN DE COMPETENCIAS</a:t>
              </a:r>
            </a:p>
          </p:txBody>
        </p:sp>
        <p:cxnSp>
          <p:nvCxnSpPr>
            <p:cNvPr id="92" name="91 Conector recto"/>
            <p:cNvCxnSpPr>
              <a:stCxn id="21" idx="6"/>
            </p:cNvCxnSpPr>
            <p:nvPr/>
          </p:nvCxnSpPr>
          <p:spPr>
            <a:xfrm flipV="1">
              <a:off x="5652121" y="3392996"/>
              <a:ext cx="643698" cy="1"/>
            </a:xfrm>
            <a:prstGeom prst="line">
              <a:avLst/>
            </a:prstGeom>
            <a:ln w="12700">
              <a:solidFill>
                <a:schemeClr val="bg1"/>
              </a:solidFill>
            </a:ln>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112" name="111 CuadroTexto"/>
            <p:cNvSpPr txBox="1"/>
            <p:nvPr/>
          </p:nvSpPr>
          <p:spPr>
            <a:xfrm rot="17119864">
              <a:off x="1284254" y="2583353"/>
              <a:ext cx="2771196" cy="646331"/>
            </a:xfrm>
            <a:prstGeom prst="rect">
              <a:avLst/>
            </a:prstGeom>
            <a:noFill/>
          </p:spPr>
          <p:txBody>
            <a:bodyPr wrap="square" rtlCol="0">
              <a:spAutoFit/>
            </a:bodyPr>
            <a:lstStyle/>
            <a:p>
              <a:pPr algn="ctr"/>
              <a:r>
                <a:rPr lang="es-CL" b="1" dirty="0">
                  <a:solidFill>
                    <a:schemeClr val="bg1"/>
                  </a:solidFill>
                </a:rPr>
                <a:t>ASEGURAMIENTO </a:t>
              </a:r>
            </a:p>
            <a:p>
              <a:pPr algn="ctr"/>
              <a:r>
                <a:rPr lang="es-CL" b="1" dirty="0">
                  <a:solidFill>
                    <a:schemeClr val="bg1"/>
                  </a:solidFill>
                </a:rPr>
                <a:t>DEL ABASTECIMIENTO</a:t>
              </a:r>
            </a:p>
          </p:txBody>
        </p:sp>
        <p:sp>
          <p:nvSpPr>
            <p:cNvPr id="114" name="113 CuadroTexto"/>
            <p:cNvSpPr txBox="1"/>
            <p:nvPr/>
          </p:nvSpPr>
          <p:spPr>
            <a:xfrm rot="20855753">
              <a:off x="3191645" y="864697"/>
              <a:ext cx="1753534" cy="738664"/>
            </a:xfrm>
            <a:prstGeom prst="rect">
              <a:avLst/>
            </a:prstGeom>
            <a:noFill/>
          </p:spPr>
          <p:txBody>
            <a:bodyPr wrap="square" rtlCol="0">
              <a:spAutoFit/>
            </a:bodyPr>
            <a:lstStyle/>
            <a:p>
              <a:pPr algn="ctr"/>
              <a:r>
                <a:rPr lang="es-CL" sz="1400" b="1" dirty="0">
                  <a:solidFill>
                    <a:schemeClr val="bg1"/>
                  </a:solidFill>
                </a:rPr>
                <a:t>DEMANDA DE </a:t>
              </a:r>
            </a:p>
            <a:p>
              <a:pPr algn="ctr"/>
              <a:r>
                <a:rPr lang="es-CL" sz="1400" b="1" dirty="0">
                  <a:solidFill>
                    <a:schemeClr val="bg1"/>
                  </a:solidFill>
                </a:rPr>
                <a:t>MERCADOS OBJETIVOS</a:t>
              </a:r>
            </a:p>
          </p:txBody>
        </p:sp>
        <p:cxnSp>
          <p:nvCxnSpPr>
            <p:cNvPr id="115" name="114 Conector recto"/>
            <p:cNvCxnSpPr/>
            <p:nvPr/>
          </p:nvCxnSpPr>
          <p:spPr>
            <a:xfrm>
              <a:off x="3022452" y="438604"/>
              <a:ext cx="781161" cy="1408802"/>
            </a:xfrm>
            <a:prstGeom prst="line">
              <a:avLst/>
            </a:prstGeom>
            <a:ln w="12700">
              <a:solidFill>
                <a:schemeClr val="bg1"/>
              </a:solidFill>
            </a:ln>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132" name="131 CuadroTexto"/>
            <p:cNvSpPr txBox="1"/>
            <p:nvPr/>
          </p:nvSpPr>
          <p:spPr>
            <a:xfrm rot="20757894">
              <a:off x="2979637" y="115921"/>
              <a:ext cx="1725044" cy="738664"/>
            </a:xfrm>
            <a:prstGeom prst="rect">
              <a:avLst/>
            </a:prstGeom>
            <a:noFill/>
          </p:spPr>
          <p:txBody>
            <a:bodyPr wrap="square" rtlCol="0">
              <a:spAutoFit/>
            </a:bodyPr>
            <a:lstStyle/>
            <a:p>
              <a:pPr algn="ctr"/>
              <a:r>
                <a:rPr lang="es-CL" sz="1400" b="1" dirty="0">
                  <a:solidFill>
                    <a:schemeClr val="bg1"/>
                  </a:solidFill>
                </a:rPr>
                <a:t>6. UNIDAD</a:t>
              </a:r>
            </a:p>
            <a:p>
              <a:pPr algn="ctr"/>
              <a:r>
                <a:rPr lang="es-CL" sz="1400" b="1" dirty="0">
                  <a:solidFill>
                    <a:schemeClr val="bg1"/>
                  </a:solidFill>
                </a:rPr>
                <a:t> DE INTELIGENCIA DE MERCADO</a:t>
              </a:r>
            </a:p>
          </p:txBody>
        </p:sp>
        <p:sp>
          <p:nvSpPr>
            <p:cNvPr id="133" name="132 CuadroTexto"/>
            <p:cNvSpPr txBox="1"/>
            <p:nvPr/>
          </p:nvSpPr>
          <p:spPr>
            <a:xfrm rot="2857384">
              <a:off x="2046968" y="5344777"/>
              <a:ext cx="1182980" cy="646331"/>
            </a:xfrm>
            <a:prstGeom prst="rect">
              <a:avLst/>
            </a:prstGeom>
            <a:noFill/>
          </p:spPr>
          <p:txBody>
            <a:bodyPr wrap="square" rtlCol="0">
              <a:spAutoFit/>
            </a:bodyPr>
            <a:lstStyle/>
            <a:p>
              <a:pPr algn="ctr"/>
              <a:r>
                <a:rPr lang="es-CL" sz="1200" b="1" dirty="0">
                  <a:solidFill>
                    <a:schemeClr val="bg1"/>
                  </a:solidFill>
                </a:rPr>
                <a:t>13. RIEGO ASOCIADOS A RIEGO AYSEN</a:t>
              </a:r>
            </a:p>
          </p:txBody>
        </p:sp>
        <p:cxnSp>
          <p:nvCxnSpPr>
            <p:cNvPr id="141" name="140 Conector recto"/>
            <p:cNvCxnSpPr/>
            <p:nvPr/>
          </p:nvCxnSpPr>
          <p:spPr>
            <a:xfrm flipV="1">
              <a:off x="1541547" y="4357364"/>
              <a:ext cx="696816" cy="196421"/>
            </a:xfrm>
            <a:prstGeom prst="line">
              <a:avLst/>
            </a:prstGeom>
            <a:ln w="12700">
              <a:solidFill>
                <a:schemeClr val="bg1"/>
              </a:solidFill>
            </a:ln>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145" name="144 CuadroTexto"/>
            <p:cNvSpPr txBox="1"/>
            <p:nvPr/>
          </p:nvSpPr>
          <p:spPr>
            <a:xfrm rot="16200000">
              <a:off x="942374" y="3543580"/>
              <a:ext cx="1728192" cy="646331"/>
            </a:xfrm>
            <a:prstGeom prst="rect">
              <a:avLst/>
            </a:prstGeom>
            <a:noFill/>
          </p:spPr>
          <p:txBody>
            <a:bodyPr wrap="square" rtlCol="0">
              <a:spAutoFit/>
            </a:bodyPr>
            <a:lstStyle/>
            <a:p>
              <a:pPr algn="ctr"/>
              <a:r>
                <a:rPr lang="es-CL" sz="1200" b="1" dirty="0">
                  <a:solidFill>
                    <a:schemeClr val="bg1"/>
                  </a:solidFill>
                </a:rPr>
                <a:t>5. </a:t>
              </a:r>
            </a:p>
            <a:p>
              <a:pPr algn="ctr"/>
              <a:r>
                <a:rPr lang="es-CL" sz="1200" b="1" dirty="0">
                  <a:solidFill>
                    <a:schemeClr val="bg1"/>
                  </a:solidFill>
                </a:rPr>
                <a:t>ABASTECIMIENTO </a:t>
              </a:r>
            </a:p>
            <a:p>
              <a:pPr algn="ctr"/>
              <a:r>
                <a:rPr lang="es-CL" sz="1200" b="1" dirty="0">
                  <a:solidFill>
                    <a:schemeClr val="bg1"/>
                  </a:solidFill>
                </a:rPr>
                <a:t>SUSTENTABLE</a:t>
              </a:r>
            </a:p>
          </p:txBody>
        </p:sp>
        <p:cxnSp>
          <p:nvCxnSpPr>
            <p:cNvPr id="154" name="153 Conector recto"/>
            <p:cNvCxnSpPr/>
            <p:nvPr/>
          </p:nvCxnSpPr>
          <p:spPr>
            <a:xfrm>
              <a:off x="1342735" y="3208774"/>
              <a:ext cx="782404" cy="101069"/>
            </a:xfrm>
            <a:prstGeom prst="line">
              <a:avLst/>
            </a:prstGeom>
            <a:ln w="12700">
              <a:solidFill>
                <a:schemeClr val="bg1"/>
              </a:solidFill>
            </a:ln>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186" name="185 CuadroTexto"/>
            <p:cNvSpPr txBox="1"/>
            <p:nvPr/>
          </p:nvSpPr>
          <p:spPr>
            <a:xfrm rot="16972395">
              <a:off x="1130052" y="2250326"/>
              <a:ext cx="1375790" cy="830997"/>
            </a:xfrm>
            <a:prstGeom prst="rect">
              <a:avLst/>
            </a:prstGeom>
            <a:noFill/>
          </p:spPr>
          <p:txBody>
            <a:bodyPr wrap="square" rtlCol="0">
              <a:spAutoFit/>
            </a:bodyPr>
            <a:lstStyle/>
            <a:p>
              <a:pPr algn="ctr"/>
              <a:r>
                <a:rPr lang="es-CL" sz="1200" b="1" dirty="0">
                  <a:solidFill>
                    <a:schemeClr val="bg1"/>
                  </a:solidFill>
                </a:rPr>
                <a:t>3. REFORMULACIÓN</a:t>
              </a:r>
            </a:p>
            <a:p>
              <a:pPr algn="ctr"/>
              <a:r>
                <a:rPr lang="es-CL" sz="1200" b="1" dirty="0">
                  <a:solidFill>
                    <a:schemeClr val="bg1"/>
                  </a:solidFill>
                </a:rPr>
                <a:t>DE POLÍTICAS PÚBLICAS</a:t>
              </a:r>
            </a:p>
          </p:txBody>
        </p:sp>
        <p:cxnSp>
          <p:nvCxnSpPr>
            <p:cNvPr id="197" name="196 Conector recto"/>
            <p:cNvCxnSpPr/>
            <p:nvPr/>
          </p:nvCxnSpPr>
          <p:spPr>
            <a:xfrm>
              <a:off x="1691680" y="1864992"/>
              <a:ext cx="642325" cy="411880"/>
            </a:xfrm>
            <a:prstGeom prst="line">
              <a:avLst/>
            </a:prstGeom>
            <a:ln w="12700">
              <a:solidFill>
                <a:schemeClr val="bg1"/>
              </a:solidFill>
            </a:ln>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200" name="199 CuadroTexto"/>
            <p:cNvSpPr txBox="1"/>
            <p:nvPr/>
          </p:nvSpPr>
          <p:spPr>
            <a:xfrm rot="18108602">
              <a:off x="1741622" y="1345724"/>
              <a:ext cx="1178136" cy="646331"/>
            </a:xfrm>
            <a:prstGeom prst="rect">
              <a:avLst/>
            </a:prstGeom>
            <a:noFill/>
          </p:spPr>
          <p:txBody>
            <a:bodyPr wrap="square" rtlCol="0">
              <a:spAutoFit/>
            </a:bodyPr>
            <a:lstStyle/>
            <a:p>
              <a:pPr algn="ctr"/>
              <a:r>
                <a:rPr lang="es-CL" sz="1200" b="1" dirty="0">
                  <a:solidFill>
                    <a:schemeClr val="bg1"/>
                  </a:solidFill>
                </a:rPr>
                <a:t>11. </a:t>
              </a:r>
            </a:p>
            <a:p>
              <a:pPr algn="ctr"/>
              <a:r>
                <a:rPr lang="es-CL" sz="1200" b="1" dirty="0">
                  <a:solidFill>
                    <a:schemeClr val="bg1"/>
                  </a:solidFill>
                </a:rPr>
                <a:t>TRAZABILIDAD</a:t>
              </a:r>
            </a:p>
            <a:p>
              <a:pPr algn="ctr"/>
              <a:r>
                <a:rPr lang="es-CL" sz="1200" b="1" dirty="0">
                  <a:solidFill>
                    <a:schemeClr val="bg1"/>
                  </a:solidFill>
                </a:rPr>
                <a:t>POR PREMIO</a:t>
              </a:r>
            </a:p>
          </p:txBody>
        </p:sp>
        <p:cxnSp>
          <p:nvCxnSpPr>
            <p:cNvPr id="201" name="200 Conector recto"/>
            <p:cNvCxnSpPr/>
            <p:nvPr/>
          </p:nvCxnSpPr>
          <p:spPr>
            <a:xfrm>
              <a:off x="2339752" y="977624"/>
              <a:ext cx="504056" cy="507160"/>
            </a:xfrm>
            <a:prstGeom prst="line">
              <a:avLst/>
            </a:prstGeom>
            <a:ln w="12700">
              <a:solidFill>
                <a:schemeClr val="bg1"/>
              </a:solidFill>
            </a:ln>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204" name="203 CuadroTexto"/>
            <p:cNvSpPr txBox="1"/>
            <p:nvPr/>
          </p:nvSpPr>
          <p:spPr>
            <a:xfrm rot="20092623">
              <a:off x="2413965" y="654458"/>
              <a:ext cx="987416" cy="646331"/>
            </a:xfrm>
            <a:prstGeom prst="rect">
              <a:avLst/>
            </a:prstGeom>
            <a:noFill/>
          </p:spPr>
          <p:txBody>
            <a:bodyPr wrap="square" rtlCol="0">
              <a:spAutoFit/>
            </a:bodyPr>
            <a:lstStyle/>
            <a:p>
              <a:pPr algn="ctr"/>
              <a:r>
                <a:rPr lang="es-CL" sz="1200" b="1" dirty="0">
                  <a:solidFill>
                    <a:schemeClr val="bg1"/>
                  </a:solidFill>
                </a:rPr>
                <a:t>4. ASEGURAR CALIDAD</a:t>
              </a:r>
            </a:p>
          </p:txBody>
        </p:sp>
        <p:cxnSp>
          <p:nvCxnSpPr>
            <p:cNvPr id="210" name="209 Conector recto"/>
            <p:cNvCxnSpPr/>
            <p:nvPr/>
          </p:nvCxnSpPr>
          <p:spPr>
            <a:xfrm>
              <a:off x="4768502" y="3866745"/>
              <a:ext cx="443125" cy="1187261"/>
            </a:xfrm>
            <a:prstGeom prst="line">
              <a:avLst/>
            </a:prstGeom>
            <a:ln w="12700">
              <a:solidFill>
                <a:schemeClr val="bg1"/>
              </a:solidFill>
            </a:ln>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54" name="53 Conector recto"/>
            <p:cNvCxnSpPr/>
            <p:nvPr/>
          </p:nvCxnSpPr>
          <p:spPr>
            <a:xfrm flipV="1">
              <a:off x="2055099" y="5054006"/>
              <a:ext cx="536681" cy="448914"/>
            </a:xfrm>
            <a:prstGeom prst="line">
              <a:avLst/>
            </a:prstGeom>
            <a:ln w="12700">
              <a:solidFill>
                <a:schemeClr val="bg1"/>
              </a:solidFill>
            </a:ln>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58" name="57 CuadroTexto"/>
            <p:cNvSpPr txBox="1"/>
            <p:nvPr/>
          </p:nvSpPr>
          <p:spPr>
            <a:xfrm rot="3721248">
              <a:off x="1473402" y="4571891"/>
              <a:ext cx="1182980" cy="646331"/>
            </a:xfrm>
            <a:prstGeom prst="rect">
              <a:avLst/>
            </a:prstGeom>
            <a:noFill/>
          </p:spPr>
          <p:txBody>
            <a:bodyPr wrap="square" rtlCol="0">
              <a:spAutoFit/>
            </a:bodyPr>
            <a:lstStyle/>
            <a:p>
              <a:pPr algn="ctr"/>
              <a:r>
                <a:rPr lang="es-CL" sz="1200" b="1" dirty="0">
                  <a:solidFill>
                    <a:schemeClr val="bg1"/>
                  </a:solidFill>
                </a:rPr>
                <a:t>12. </a:t>
              </a:r>
            </a:p>
            <a:p>
              <a:pPr algn="ctr"/>
              <a:r>
                <a:rPr lang="es-CL" sz="1200" b="1" dirty="0" smtClean="0">
                  <a:solidFill>
                    <a:schemeClr val="bg1"/>
                  </a:solidFill>
                </a:rPr>
                <a:t>FORTALECER SIRS</a:t>
              </a:r>
              <a:endParaRPr lang="es-CL" sz="1400" b="1" dirty="0">
                <a:solidFill>
                  <a:schemeClr val="bg1"/>
                </a:solidFill>
              </a:endParaRPr>
            </a:p>
          </p:txBody>
        </p:sp>
      </p:grpSp>
    </p:spTree>
    <p:extLst>
      <p:ext uri="{BB962C8B-B14F-4D97-AF65-F5344CB8AC3E}">
        <p14:creationId xmlns:p14="http://schemas.microsoft.com/office/powerpoint/2010/main" val="405235256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473273" y="0"/>
            <a:ext cx="9144000" cy="6858000"/>
          </a:xfrm>
          <a:prstGeom prst="rect">
            <a:avLst/>
          </a:prstGeom>
        </p:spPr>
      </p:pic>
      <p:sp>
        <p:nvSpPr>
          <p:cNvPr id="4" name="TextBox 2"/>
          <p:cNvSpPr txBox="1"/>
          <p:nvPr/>
        </p:nvSpPr>
        <p:spPr>
          <a:xfrm rot="16200000">
            <a:off x="7403448" y="3044281"/>
            <a:ext cx="6858000" cy="769441"/>
          </a:xfrm>
          <a:prstGeom prst="rect">
            <a:avLst/>
          </a:prstGeom>
          <a:solidFill>
            <a:srgbClr val="C00000"/>
          </a:solidFill>
        </p:spPr>
        <p:txBody>
          <a:bodyPr wrap="square" rtlCol="0">
            <a:spAutoFit/>
          </a:bodyPr>
          <a:lstStyle/>
          <a:p>
            <a:pPr algn="ctr"/>
            <a:r>
              <a:rPr lang="en-US" sz="4400" dirty="0" err="1" smtClean="0">
                <a:solidFill>
                  <a:srgbClr val="FFFFFF"/>
                </a:solidFill>
                <a:effectLst>
                  <a:outerShdw dist="38100" dir="2700000" algn="tl" rotWithShape="0">
                    <a:schemeClr val="tx1">
                      <a:lumMod val="65000"/>
                      <a:lumOff val="35000"/>
                      <a:alpha val="91000"/>
                    </a:schemeClr>
                  </a:outerShdw>
                </a:effectLst>
                <a:latin typeface="Gotham Bold"/>
                <a:cs typeface="Gotham Bold"/>
              </a:rPr>
              <a:t>Resumen</a:t>
            </a:r>
            <a:r>
              <a:rPr lang="en-US" sz="4400" dirty="0" smtClean="0">
                <a:solidFill>
                  <a:srgbClr val="FFFFFF"/>
                </a:solidFill>
                <a:effectLst>
                  <a:outerShdw dist="38100" dir="2700000" algn="tl" rotWithShape="0">
                    <a:schemeClr val="tx1">
                      <a:lumMod val="65000"/>
                      <a:lumOff val="35000"/>
                      <a:alpha val="91000"/>
                    </a:schemeClr>
                  </a:outerShdw>
                </a:effectLst>
                <a:latin typeface="Gotham Bold"/>
                <a:cs typeface="Gotham Bold"/>
              </a:rPr>
              <a:t> y </a:t>
            </a:r>
            <a:r>
              <a:rPr lang="en-US" sz="4400" dirty="0" err="1" smtClean="0">
                <a:solidFill>
                  <a:srgbClr val="FFFFFF"/>
                </a:solidFill>
                <a:effectLst>
                  <a:outerShdw dist="38100" dir="2700000" algn="tl" rotWithShape="0">
                    <a:schemeClr val="tx1">
                      <a:lumMod val="65000"/>
                      <a:lumOff val="35000"/>
                      <a:alpha val="91000"/>
                    </a:schemeClr>
                  </a:outerShdw>
                </a:effectLst>
                <a:latin typeface="Gotham Bold"/>
                <a:cs typeface="Gotham Bold"/>
              </a:rPr>
              <a:t>Conclusiones</a:t>
            </a:r>
            <a:endParaRPr lang="en-US" sz="4400" dirty="0">
              <a:solidFill>
                <a:srgbClr val="FFFFFF"/>
              </a:solidFill>
              <a:effectLst>
                <a:outerShdw dist="38100" dir="2700000" algn="tl" rotWithShape="0">
                  <a:schemeClr val="tx1">
                    <a:lumMod val="65000"/>
                    <a:lumOff val="35000"/>
                    <a:alpha val="91000"/>
                  </a:schemeClr>
                </a:outerShdw>
              </a:effectLst>
              <a:latin typeface="Gotham Bold"/>
              <a:cs typeface="Gotham Bold"/>
            </a:endParaRPr>
          </a:p>
        </p:txBody>
      </p:sp>
    </p:spTree>
    <p:extLst>
      <p:ext uri="{BB962C8B-B14F-4D97-AF65-F5344CB8AC3E}">
        <p14:creationId xmlns:p14="http://schemas.microsoft.com/office/powerpoint/2010/main" val="301321678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400" dirty="0" smtClean="0"/>
              <a:t>Resumen de resultados</a:t>
            </a:r>
            <a:endParaRPr lang="es-ES" dirty="0"/>
          </a:p>
        </p:txBody>
      </p:sp>
      <p:graphicFrame>
        <p:nvGraphicFramePr>
          <p:cNvPr id="5" name="4 Diagrama"/>
          <p:cNvGraphicFramePr/>
          <p:nvPr>
            <p:extLst>
              <p:ext uri="{D42A27DB-BD31-4B8C-83A1-F6EECF244321}">
                <p14:modId xmlns:p14="http://schemas.microsoft.com/office/powerpoint/2010/main" val="3651918023"/>
              </p:ext>
            </p:extLst>
          </p:nvPr>
        </p:nvGraphicFramePr>
        <p:xfrm>
          <a:off x="391885" y="1928012"/>
          <a:ext cx="11375571" cy="47013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2147023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400" dirty="0" smtClean="0"/>
              <a:t>Resumen de resultados</a:t>
            </a:r>
            <a:endParaRPr lang="es-ES" dirty="0"/>
          </a:p>
        </p:txBody>
      </p:sp>
      <p:graphicFrame>
        <p:nvGraphicFramePr>
          <p:cNvPr id="5" name="4 Diagrama"/>
          <p:cNvGraphicFramePr/>
          <p:nvPr>
            <p:extLst>
              <p:ext uri="{D42A27DB-BD31-4B8C-83A1-F6EECF244321}">
                <p14:modId xmlns:p14="http://schemas.microsoft.com/office/powerpoint/2010/main" val="4202759137"/>
              </p:ext>
            </p:extLst>
          </p:nvPr>
        </p:nvGraphicFramePr>
        <p:xfrm>
          <a:off x="391885" y="1928012"/>
          <a:ext cx="11375571" cy="47013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5833462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400" dirty="0" smtClean="0"/>
              <a:t>Algunas Conclusiones del Estudio</a:t>
            </a:r>
            <a:endParaRPr lang="es-ES" dirty="0"/>
          </a:p>
        </p:txBody>
      </p:sp>
      <p:graphicFrame>
        <p:nvGraphicFramePr>
          <p:cNvPr id="5" name="4 Diagrama"/>
          <p:cNvGraphicFramePr/>
          <p:nvPr>
            <p:extLst>
              <p:ext uri="{D42A27DB-BD31-4B8C-83A1-F6EECF244321}">
                <p14:modId xmlns:p14="http://schemas.microsoft.com/office/powerpoint/2010/main" val="3383777439"/>
              </p:ext>
            </p:extLst>
          </p:nvPr>
        </p:nvGraphicFramePr>
        <p:xfrm>
          <a:off x="391885" y="1928012"/>
          <a:ext cx="11375571" cy="47013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9111157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99874" y="-36094"/>
            <a:ext cx="9192127" cy="6894094"/>
          </a:xfrm>
          <a:prstGeom prst="rect">
            <a:avLst/>
          </a:prstGeom>
        </p:spPr>
      </p:pic>
      <p:sp>
        <p:nvSpPr>
          <p:cNvPr id="5" name="CuadroTexto 4"/>
          <p:cNvSpPr txBox="1"/>
          <p:nvPr/>
        </p:nvSpPr>
        <p:spPr>
          <a:xfrm>
            <a:off x="240633" y="6096000"/>
            <a:ext cx="2582779" cy="523220"/>
          </a:xfrm>
          <a:prstGeom prst="rect">
            <a:avLst/>
          </a:prstGeom>
          <a:noFill/>
        </p:spPr>
        <p:txBody>
          <a:bodyPr wrap="square" rtlCol="0">
            <a:spAutoFit/>
          </a:bodyPr>
          <a:lstStyle/>
          <a:p>
            <a:r>
              <a:rPr lang="es-CL" sz="2800" b="1" dirty="0"/>
              <a:t>GRACIAS</a:t>
            </a:r>
          </a:p>
        </p:txBody>
      </p:sp>
    </p:spTree>
    <p:extLst>
      <p:ext uri="{BB962C8B-B14F-4D97-AF65-F5344CB8AC3E}">
        <p14:creationId xmlns:p14="http://schemas.microsoft.com/office/powerpoint/2010/main" val="40756227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400" dirty="0"/>
              <a:t>El </a:t>
            </a:r>
            <a:r>
              <a:rPr lang="es-ES" sz="4400" dirty="0" smtClean="0"/>
              <a:t>Proceso</a:t>
            </a:r>
            <a:endParaRPr lang="es-ES" dirty="0"/>
          </a:p>
        </p:txBody>
      </p:sp>
      <p:sp>
        <p:nvSpPr>
          <p:cNvPr id="12" name="11 Forma libre"/>
          <p:cNvSpPr/>
          <p:nvPr/>
        </p:nvSpPr>
        <p:spPr>
          <a:xfrm>
            <a:off x="390074" y="2639619"/>
            <a:ext cx="4208463" cy="489749"/>
          </a:xfrm>
          <a:custGeom>
            <a:avLst/>
            <a:gdLst>
              <a:gd name="connsiteX0" fmla="*/ 0 w 2971799"/>
              <a:gd name="connsiteY0" fmla="*/ 0 h 1188719"/>
              <a:gd name="connsiteX1" fmla="*/ 2971799 w 2971799"/>
              <a:gd name="connsiteY1" fmla="*/ 0 h 1188719"/>
              <a:gd name="connsiteX2" fmla="*/ 2971799 w 2971799"/>
              <a:gd name="connsiteY2" fmla="*/ 1188719 h 1188719"/>
              <a:gd name="connsiteX3" fmla="*/ 0 w 2971799"/>
              <a:gd name="connsiteY3" fmla="*/ 1188719 h 1188719"/>
              <a:gd name="connsiteX4" fmla="*/ 0 w 2971799"/>
              <a:gd name="connsiteY4" fmla="*/ 0 h 11887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1799" h="1188719">
                <a:moveTo>
                  <a:pt x="0" y="0"/>
                </a:moveTo>
                <a:lnTo>
                  <a:pt x="2971799" y="0"/>
                </a:lnTo>
                <a:lnTo>
                  <a:pt x="2971799" y="1188719"/>
                </a:lnTo>
                <a:lnTo>
                  <a:pt x="0" y="1188719"/>
                </a:lnTo>
                <a:lnTo>
                  <a:pt x="0" y="0"/>
                </a:lnTo>
                <a:close/>
              </a:path>
            </a:pathLst>
          </a:custGeom>
          <a:solidFill>
            <a:schemeClr val="accent1">
              <a:lumMod val="75000"/>
            </a:schemeClr>
          </a:solidFill>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28016" tIns="73152" rIns="128016" bIns="73152" numCol="1" spcCol="1270" anchor="ctr" anchorCtr="0">
            <a:noAutofit/>
          </a:bodyPr>
          <a:lstStyle/>
          <a:p>
            <a:pPr algn="ctr" defTabSz="800100">
              <a:lnSpc>
                <a:spcPct val="90000"/>
              </a:lnSpc>
              <a:spcBef>
                <a:spcPct val="0"/>
              </a:spcBef>
              <a:spcAft>
                <a:spcPct val="35000"/>
              </a:spcAft>
            </a:pPr>
            <a:r>
              <a:rPr lang="es-CL" b="1" dirty="0" smtClean="0">
                <a:solidFill>
                  <a:schemeClr val="bg1"/>
                </a:solidFill>
              </a:rPr>
              <a:t>Formulación del Proyecto </a:t>
            </a:r>
            <a:endParaRPr lang="es-CL" b="1" dirty="0">
              <a:solidFill>
                <a:schemeClr val="bg1"/>
              </a:solidFill>
            </a:endParaRPr>
          </a:p>
        </p:txBody>
      </p:sp>
      <p:sp>
        <p:nvSpPr>
          <p:cNvPr id="11" name="11 Forma libre"/>
          <p:cNvSpPr/>
          <p:nvPr/>
        </p:nvSpPr>
        <p:spPr>
          <a:xfrm>
            <a:off x="4497635" y="4189021"/>
            <a:ext cx="4208463" cy="489749"/>
          </a:xfrm>
          <a:custGeom>
            <a:avLst/>
            <a:gdLst>
              <a:gd name="connsiteX0" fmla="*/ 0 w 2971799"/>
              <a:gd name="connsiteY0" fmla="*/ 0 h 1188719"/>
              <a:gd name="connsiteX1" fmla="*/ 2971799 w 2971799"/>
              <a:gd name="connsiteY1" fmla="*/ 0 h 1188719"/>
              <a:gd name="connsiteX2" fmla="*/ 2971799 w 2971799"/>
              <a:gd name="connsiteY2" fmla="*/ 1188719 h 1188719"/>
              <a:gd name="connsiteX3" fmla="*/ 0 w 2971799"/>
              <a:gd name="connsiteY3" fmla="*/ 1188719 h 1188719"/>
              <a:gd name="connsiteX4" fmla="*/ 0 w 2971799"/>
              <a:gd name="connsiteY4" fmla="*/ 0 h 11887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1799" h="1188719">
                <a:moveTo>
                  <a:pt x="0" y="0"/>
                </a:moveTo>
                <a:lnTo>
                  <a:pt x="2971799" y="0"/>
                </a:lnTo>
                <a:lnTo>
                  <a:pt x="2971799" y="1188719"/>
                </a:lnTo>
                <a:lnTo>
                  <a:pt x="0" y="1188719"/>
                </a:lnTo>
                <a:lnTo>
                  <a:pt x="0" y="0"/>
                </a:lnTo>
                <a:close/>
              </a:path>
            </a:pathLst>
          </a:custGeom>
          <a:solidFill>
            <a:srgbClr val="BF8B00"/>
          </a:solidFill>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28016" tIns="73152" rIns="128016" bIns="73152" numCol="1" spcCol="1270" anchor="ctr" anchorCtr="0">
            <a:noAutofit/>
          </a:bodyPr>
          <a:lstStyle/>
          <a:p>
            <a:pPr algn="ctr" defTabSz="800100">
              <a:lnSpc>
                <a:spcPct val="90000"/>
              </a:lnSpc>
              <a:spcBef>
                <a:spcPct val="0"/>
              </a:spcBef>
              <a:spcAft>
                <a:spcPct val="35000"/>
              </a:spcAft>
            </a:pPr>
            <a:r>
              <a:rPr lang="es-CL" b="1" dirty="0" smtClean="0">
                <a:solidFill>
                  <a:srgbClr val="FFFFFF"/>
                </a:solidFill>
              </a:rPr>
              <a:t>Diseño Condiciones Habilitantes  </a:t>
            </a:r>
            <a:endParaRPr lang="es-CL" b="1" dirty="0">
              <a:solidFill>
                <a:srgbClr val="FFFFFF"/>
              </a:solidFill>
            </a:endParaRPr>
          </a:p>
        </p:txBody>
      </p:sp>
      <p:sp>
        <p:nvSpPr>
          <p:cNvPr id="14" name="11 Forma libre"/>
          <p:cNvSpPr/>
          <p:nvPr/>
        </p:nvSpPr>
        <p:spPr>
          <a:xfrm>
            <a:off x="5894624" y="5005447"/>
            <a:ext cx="4208463" cy="489749"/>
          </a:xfrm>
          <a:custGeom>
            <a:avLst/>
            <a:gdLst>
              <a:gd name="connsiteX0" fmla="*/ 0 w 2971799"/>
              <a:gd name="connsiteY0" fmla="*/ 0 h 1188719"/>
              <a:gd name="connsiteX1" fmla="*/ 2971799 w 2971799"/>
              <a:gd name="connsiteY1" fmla="*/ 0 h 1188719"/>
              <a:gd name="connsiteX2" fmla="*/ 2971799 w 2971799"/>
              <a:gd name="connsiteY2" fmla="*/ 1188719 h 1188719"/>
              <a:gd name="connsiteX3" fmla="*/ 0 w 2971799"/>
              <a:gd name="connsiteY3" fmla="*/ 1188719 h 1188719"/>
              <a:gd name="connsiteX4" fmla="*/ 0 w 2971799"/>
              <a:gd name="connsiteY4" fmla="*/ 0 h 11887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1799" h="1188719">
                <a:moveTo>
                  <a:pt x="0" y="0"/>
                </a:moveTo>
                <a:lnTo>
                  <a:pt x="2971799" y="0"/>
                </a:lnTo>
                <a:lnTo>
                  <a:pt x="2971799" y="1188719"/>
                </a:lnTo>
                <a:lnTo>
                  <a:pt x="0" y="1188719"/>
                </a:lnTo>
                <a:lnTo>
                  <a:pt x="0" y="0"/>
                </a:lnTo>
                <a:close/>
              </a:path>
            </a:pathLst>
          </a:custGeom>
          <a:solidFill>
            <a:schemeClr val="accent4">
              <a:lumMod val="75000"/>
            </a:schemeClr>
          </a:solidFill>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28016" tIns="73152" rIns="128016" bIns="73152" numCol="1" spcCol="1270" anchor="ctr" anchorCtr="0">
            <a:noAutofit/>
          </a:bodyPr>
          <a:lstStyle/>
          <a:p>
            <a:pPr algn="ctr" defTabSz="800100">
              <a:lnSpc>
                <a:spcPct val="90000"/>
              </a:lnSpc>
              <a:spcBef>
                <a:spcPct val="0"/>
              </a:spcBef>
              <a:spcAft>
                <a:spcPct val="35000"/>
              </a:spcAft>
            </a:pPr>
            <a:r>
              <a:rPr lang="es-CL" b="1" dirty="0" smtClean="0">
                <a:solidFill>
                  <a:srgbClr val="FFFFFF"/>
                </a:solidFill>
              </a:rPr>
              <a:t>Nuevos Escenarios (Moderado y Acelerado) </a:t>
            </a:r>
            <a:endParaRPr lang="es-CL" b="1" dirty="0">
              <a:solidFill>
                <a:srgbClr val="FFFFFF"/>
              </a:solidFill>
            </a:endParaRPr>
          </a:p>
        </p:txBody>
      </p:sp>
      <p:sp>
        <p:nvSpPr>
          <p:cNvPr id="15" name="11 Forma libre"/>
          <p:cNvSpPr/>
          <p:nvPr/>
        </p:nvSpPr>
        <p:spPr>
          <a:xfrm>
            <a:off x="7255331" y="5767444"/>
            <a:ext cx="4208463" cy="489749"/>
          </a:xfrm>
          <a:custGeom>
            <a:avLst/>
            <a:gdLst>
              <a:gd name="connsiteX0" fmla="*/ 0 w 2971799"/>
              <a:gd name="connsiteY0" fmla="*/ 0 h 1188719"/>
              <a:gd name="connsiteX1" fmla="*/ 2971799 w 2971799"/>
              <a:gd name="connsiteY1" fmla="*/ 0 h 1188719"/>
              <a:gd name="connsiteX2" fmla="*/ 2971799 w 2971799"/>
              <a:gd name="connsiteY2" fmla="*/ 1188719 h 1188719"/>
              <a:gd name="connsiteX3" fmla="*/ 0 w 2971799"/>
              <a:gd name="connsiteY3" fmla="*/ 1188719 h 1188719"/>
              <a:gd name="connsiteX4" fmla="*/ 0 w 2971799"/>
              <a:gd name="connsiteY4" fmla="*/ 0 h 11887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1799" h="1188719">
                <a:moveTo>
                  <a:pt x="0" y="0"/>
                </a:moveTo>
                <a:lnTo>
                  <a:pt x="2971799" y="0"/>
                </a:lnTo>
                <a:lnTo>
                  <a:pt x="2971799" y="1188719"/>
                </a:lnTo>
                <a:lnTo>
                  <a:pt x="0" y="1188719"/>
                </a:lnTo>
                <a:lnTo>
                  <a:pt x="0" y="0"/>
                </a:lnTo>
                <a:close/>
              </a:path>
            </a:pathLst>
          </a:custGeom>
          <a:solidFill>
            <a:schemeClr val="accent5">
              <a:lumMod val="75000"/>
            </a:schemeClr>
          </a:solidFill>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28016" tIns="73152" rIns="128016" bIns="73152" numCol="1" spcCol="1270" anchor="ctr" anchorCtr="0">
            <a:noAutofit/>
          </a:bodyPr>
          <a:lstStyle/>
          <a:p>
            <a:pPr defTabSz="800100">
              <a:lnSpc>
                <a:spcPct val="90000"/>
              </a:lnSpc>
              <a:spcBef>
                <a:spcPct val="0"/>
              </a:spcBef>
              <a:spcAft>
                <a:spcPct val="35000"/>
              </a:spcAft>
            </a:pPr>
            <a:r>
              <a:rPr lang="es-CL" b="1" dirty="0" smtClean="0">
                <a:solidFill>
                  <a:srgbClr val="FFFFFF"/>
                </a:solidFill>
              </a:rPr>
              <a:t>Modelo de Gestión y Modelo de Negocio</a:t>
            </a:r>
            <a:endParaRPr lang="es-CL" b="1" dirty="0">
              <a:solidFill>
                <a:srgbClr val="FFFFFF"/>
              </a:solidFill>
            </a:endParaRPr>
          </a:p>
        </p:txBody>
      </p:sp>
      <p:sp>
        <p:nvSpPr>
          <p:cNvPr id="16" name="11 Forma libre"/>
          <p:cNvSpPr/>
          <p:nvPr/>
        </p:nvSpPr>
        <p:spPr>
          <a:xfrm>
            <a:off x="3118774" y="3408876"/>
            <a:ext cx="4208463" cy="489749"/>
          </a:xfrm>
          <a:custGeom>
            <a:avLst/>
            <a:gdLst>
              <a:gd name="connsiteX0" fmla="*/ 0 w 2971799"/>
              <a:gd name="connsiteY0" fmla="*/ 0 h 1188719"/>
              <a:gd name="connsiteX1" fmla="*/ 2971799 w 2971799"/>
              <a:gd name="connsiteY1" fmla="*/ 0 h 1188719"/>
              <a:gd name="connsiteX2" fmla="*/ 2971799 w 2971799"/>
              <a:gd name="connsiteY2" fmla="*/ 1188719 h 1188719"/>
              <a:gd name="connsiteX3" fmla="*/ 0 w 2971799"/>
              <a:gd name="connsiteY3" fmla="*/ 1188719 h 1188719"/>
              <a:gd name="connsiteX4" fmla="*/ 0 w 2971799"/>
              <a:gd name="connsiteY4" fmla="*/ 0 h 11887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1799" h="1188719">
                <a:moveTo>
                  <a:pt x="0" y="0"/>
                </a:moveTo>
                <a:lnTo>
                  <a:pt x="2971799" y="0"/>
                </a:lnTo>
                <a:lnTo>
                  <a:pt x="2971799" y="1188719"/>
                </a:lnTo>
                <a:lnTo>
                  <a:pt x="0" y="1188719"/>
                </a:lnTo>
                <a:lnTo>
                  <a:pt x="0" y="0"/>
                </a:lnTo>
                <a:close/>
              </a:path>
            </a:pathLst>
          </a:custGeom>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28016" tIns="73152" rIns="128016" bIns="73152" numCol="1" spcCol="1270" anchor="ctr" anchorCtr="0">
            <a:noAutofit/>
          </a:bodyPr>
          <a:lstStyle/>
          <a:p>
            <a:pPr algn="ctr" defTabSz="800100">
              <a:lnSpc>
                <a:spcPct val="90000"/>
              </a:lnSpc>
              <a:spcBef>
                <a:spcPct val="0"/>
              </a:spcBef>
              <a:spcAft>
                <a:spcPct val="35000"/>
              </a:spcAft>
            </a:pPr>
            <a:r>
              <a:rPr lang="es-CL" b="1" dirty="0" smtClean="0">
                <a:solidFill>
                  <a:srgbClr val="FFFFFF"/>
                </a:solidFill>
              </a:rPr>
              <a:t> Evaluación: Escenario Tendencial</a:t>
            </a:r>
            <a:endParaRPr lang="es-CL" b="1" dirty="0">
              <a:solidFill>
                <a:srgbClr val="FFFFFF"/>
              </a:solidFill>
            </a:endParaRPr>
          </a:p>
        </p:txBody>
      </p:sp>
      <p:sp>
        <p:nvSpPr>
          <p:cNvPr id="3" name="Flecha curvada hacia arriba 2"/>
          <p:cNvSpPr/>
          <p:nvPr/>
        </p:nvSpPr>
        <p:spPr>
          <a:xfrm rot="4369729">
            <a:off x="4789714" y="4880426"/>
            <a:ext cx="689428" cy="598714"/>
          </a:xfrm>
          <a:prstGeom prst="curvedUpArrow">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chemeClr val="tx1"/>
              </a:solidFill>
            </a:endParaRPr>
          </a:p>
        </p:txBody>
      </p:sp>
      <p:sp>
        <p:nvSpPr>
          <p:cNvPr id="17" name="Flecha curvada hacia arriba 16"/>
          <p:cNvSpPr/>
          <p:nvPr/>
        </p:nvSpPr>
        <p:spPr>
          <a:xfrm rot="4369729">
            <a:off x="3236686" y="4143832"/>
            <a:ext cx="689428" cy="598714"/>
          </a:xfrm>
          <a:prstGeom prst="curvedUpArrow">
            <a:avLst/>
          </a:prstGeom>
          <a:solidFill>
            <a:schemeClr val="accent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chemeClr val="tx1"/>
              </a:solidFill>
            </a:endParaRPr>
          </a:p>
        </p:txBody>
      </p:sp>
      <p:sp>
        <p:nvSpPr>
          <p:cNvPr id="18" name="Flecha curvada hacia arriba 17"/>
          <p:cNvSpPr/>
          <p:nvPr/>
        </p:nvSpPr>
        <p:spPr>
          <a:xfrm rot="4369729">
            <a:off x="6103257" y="5740398"/>
            <a:ext cx="689428" cy="598714"/>
          </a:xfrm>
          <a:prstGeom prst="curvedUpArrow">
            <a:avLst/>
          </a:prstGeom>
          <a:solidFill>
            <a:schemeClr val="accent4">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chemeClr val="tx1"/>
              </a:solidFill>
            </a:endParaRPr>
          </a:p>
        </p:txBody>
      </p:sp>
      <p:sp>
        <p:nvSpPr>
          <p:cNvPr id="19" name="Flecha curvada hacia arriba 18"/>
          <p:cNvSpPr/>
          <p:nvPr/>
        </p:nvSpPr>
        <p:spPr>
          <a:xfrm rot="4369729">
            <a:off x="1669143" y="3265712"/>
            <a:ext cx="689428" cy="598714"/>
          </a:xfrm>
          <a:prstGeom prst="curved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chemeClr val="tx1"/>
              </a:solidFill>
            </a:endParaRPr>
          </a:p>
        </p:txBody>
      </p:sp>
    </p:spTree>
    <p:extLst>
      <p:ext uri="{BB962C8B-B14F-4D97-AF65-F5344CB8AC3E}">
        <p14:creationId xmlns:p14="http://schemas.microsoft.com/office/powerpoint/2010/main" val="32735530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
          <p:cNvSpPr txBox="1"/>
          <p:nvPr/>
        </p:nvSpPr>
        <p:spPr>
          <a:xfrm rot="16200000">
            <a:off x="7403448" y="2828837"/>
            <a:ext cx="6858000" cy="1200329"/>
          </a:xfrm>
          <a:prstGeom prst="rect">
            <a:avLst/>
          </a:prstGeom>
          <a:solidFill>
            <a:srgbClr val="C00000"/>
          </a:solidFill>
        </p:spPr>
        <p:txBody>
          <a:bodyPr wrap="square" rtlCol="0">
            <a:spAutoFit/>
          </a:bodyPr>
          <a:lstStyle/>
          <a:p>
            <a:pPr lvl="0" algn="ctr"/>
            <a:r>
              <a:rPr lang="es-CL" sz="3600" dirty="0">
                <a:solidFill>
                  <a:schemeClr val="bg1"/>
                </a:solidFill>
                <a:latin typeface="Gotham Bold"/>
              </a:rPr>
              <a:t>2. Volumen de extracción base y potencial</a:t>
            </a:r>
            <a:endParaRPr lang="es-ES" sz="3600" dirty="0">
              <a:solidFill>
                <a:schemeClr val="bg1"/>
              </a:solidFill>
              <a:latin typeface="Gotham Bold"/>
            </a:endParaRPr>
          </a:p>
        </p:txBody>
      </p:sp>
      <p:pic>
        <p:nvPicPr>
          <p:cNvPr id="2" name="Imagen 1"/>
          <p:cNvPicPr>
            <a:picLocks noChangeAspect="1"/>
          </p:cNvPicPr>
          <p:nvPr/>
        </p:nvPicPr>
        <p:blipFill>
          <a:blip r:embed="rId2">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786064" y="0"/>
            <a:ext cx="9144000" cy="6858000"/>
          </a:xfrm>
          <a:prstGeom prst="rect">
            <a:avLst/>
          </a:prstGeom>
        </p:spPr>
      </p:pic>
    </p:spTree>
    <p:extLst>
      <p:ext uri="{BB962C8B-B14F-4D97-AF65-F5344CB8AC3E}">
        <p14:creationId xmlns:p14="http://schemas.microsoft.com/office/powerpoint/2010/main" val="39217991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ES" dirty="0"/>
              <a:t>2. Volumen de extracción base y potencial</a:t>
            </a:r>
          </a:p>
        </p:txBody>
      </p:sp>
      <p:sp>
        <p:nvSpPr>
          <p:cNvPr id="7" name="Marcador de contenido 6"/>
          <p:cNvSpPr>
            <a:spLocks noGrp="1"/>
          </p:cNvSpPr>
          <p:nvPr>
            <p:ph idx="1"/>
          </p:nvPr>
        </p:nvSpPr>
        <p:spPr>
          <a:xfrm>
            <a:off x="1066258" y="1027068"/>
            <a:ext cx="8192044" cy="903608"/>
          </a:xfrm>
        </p:spPr>
        <p:txBody>
          <a:bodyPr>
            <a:normAutofit/>
          </a:bodyPr>
          <a:lstStyle/>
          <a:p>
            <a:pPr marL="0" indent="0">
              <a:lnSpc>
                <a:spcPct val="150000"/>
              </a:lnSpc>
              <a:buNone/>
            </a:pPr>
            <a:r>
              <a:rPr lang="es-CL" sz="2800" b="1" dirty="0" smtClean="0"/>
              <a:t>2</a:t>
            </a:r>
            <a:r>
              <a:rPr lang="es-CL" sz="2800" b="1" dirty="0" smtClean="0">
                <a:solidFill>
                  <a:schemeClr val="tx1"/>
                </a:solidFill>
              </a:rPr>
              <a:t>.1 </a:t>
            </a:r>
            <a:r>
              <a:rPr lang="es-CL" sz="2800" b="1" dirty="0">
                <a:solidFill>
                  <a:schemeClr val="tx1"/>
                </a:solidFill>
              </a:rPr>
              <a:t>Capacidad de carga proyectada según escenario</a:t>
            </a:r>
          </a:p>
        </p:txBody>
      </p:sp>
      <p:grpSp>
        <p:nvGrpSpPr>
          <p:cNvPr id="5" name="Grupo 4"/>
          <p:cNvGrpSpPr/>
          <p:nvPr/>
        </p:nvGrpSpPr>
        <p:grpSpPr>
          <a:xfrm>
            <a:off x="2664910" y="1622289"/>
            <a:ext cx="6942918" cy="4805017"/>
            <a:chOff x="2664909" y="1622287"/>
            <a:chExt cx="6942917" cy="4805017"/>
          </a:xfrm>
        </p:grpSpPr>
        <p:graphicFrame>
          <p:nvGraphicFramePr>
            <p:cNvPr id="10" name="Gráfico 9"/>
            <p:cNvGraphicFramePr/>
            <p:nvPr>
              <p:extLst>
                <p:ext uri="{D42A27DB-BD31-4B8C-83A1-F6EECF244321}">
                  <p14:modId xmlns:p14="http://schemas.microsoft.com/office/powerpoint/2010/main" val="2885804204"/>
                </p:ext>
              </p:extLst>
            </p:nvPr>
          </p:nvGraphicFramePr>
          <p:xfrm>
            <a:off x="3140765" y="1622287"/>
            <a:ext cx="6467061" cy="4805017"/>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ángulo 2"/>
            <p:cNvSpPr/>
            <p:nvPr/>
          </p:nvSpPr>
          <p:spPr>
            <a:xfrm rot="16200000">
              <a:off x="2396105" y="3628212"/>
              <a:ext cx="876161" cy="338554"/>
            </a:xfrm>
            <a:prstGeom prst="rect">
              <a:avLst/>
            </a:prstGeom>
          </p:spPr>
          <p:txBody>
            <a:bodyPr wrap="none">
              <a:spAutoFit/>
            </a:bodyPr>
            <a:lstStyle/>
            <a:p>
              <a:r>
                <a:rPr lang="es-ES" sz="1600" dirty="0">
                  <a:latin typeface="Trebuchet MS" panose="020B0603020202020204" pitchFamily="34" charset="0"/>
                  <a:ea typeface="STXinwei"/>
                  <a:cs typeface="Tahoma" panose="020B0604030504040204" pitchFamily="34" charset="0"/>
                </a:rPr>
                <a:t>UAE/ha</a:t>
              </a:r>
              <a:endParaRPr lang="es-CL" sz="1600" dirty="0"/>
            </a:p>
          </p:txBody>
        </p:sp>
      </p:grpSp>
    </p:spTree>
    <p:extLst>
      <p:ext uri="{BB962C8B-B14F-4D97-AF65-F5344CB8AC3E}">
        <p14:creationId xmlns:p14="http://schemas.microsoft.com/office/powerpoint/2010/main" val="19033278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378887" y="630382"/>
            <a:ext cx="11432116" cy="967840"/>
          </a:xfrm>
        </p:spPr>
        <p:txBody>
          <a:bodyPr>
            <a:normAutofit/>
          </a:bodyPr>
          <a:lstStyle/>
          <a:p>
            <a:r>
              <a:rPr lang="es-ES" sz="4400" dirty="0"/>
              <a:t>2. Volumen de extracción base y potencial</a:t>
            </a:r>
            <a:endParaRPr lang="es-ES" dirty="0"/>
          </a:p>
        </p:txBody>
      </p:sp>
      <p:sp>
        <p:nvSpPr>
          <p:cNvPr id="6" name="Rectángulo 5"/>
          <p:cNvSpPr/>
          <p:nvPr/>
        </p:nvSpPr>
        <p:spPr>
          <a:xfrm>
            <a:off x="378074" y="1880855"/>
            <a:ext cx="10649155" cy="609398"/>
          </a:xfrm>
          <a:prstGeom prst="rect">
            <a:avLst/>
          </a:prstGeom>
        </p:spPr>
        <p:txBody>
          <a:bodyPr wrap="square">
            <a:spAutoFit/>
          </a:bodyPr>
          <a:lstStyle/>
          <a:p>
            <a:pPr>
              <a:lnSpc>
                <a:spcPct val="120000"/>
              </a:lnSpc>
            </a:pPr>
            <a:r>
              <a:rPr lang="es-CL" sz="2800" b="1" dirty="0" smtClean="0"/>
              <a:t>2.2. </a:t>
            </a:r>
            <a:r>
              <a:rPr lang="es-CL" sz="2800" b="1" dirty="0"/>
              <a:t>Masa Bovina Proyectada – Indicadores productivos</a:t>
            </a:r>
          </a:p>
        </p:txBody>
      </p:sp>
      <p:graphicFrame>
        <p:nvGraphicFramePr>
          <p:cNvPr id="10" name="Tabla 9"/>
          <p:cNvGraphicFramePr>
            <a:graphicFrameLocks noGrp="1"/>
          </p:cNvGraphicFramePr>
          <p:nvPr>
            <p:extLst>
              <p:ext uri="{D42A27DB-BD31-4B8C-83A1-F6EECF244321}">
                <p14:modId xmlns:p14="http://schemas.microsoft.com/office/powerpoint/2010/main" val="1632955447"/>
              </p:ext>
            </p:extLst>
          </p:nvPr>
        </p:nvGraphicFramePr>
        <p:xfrm>
          <a:off x="6346381" y="2673846"/>
          <a:ext cx="5769421" cy="2779906"/>
        </p:xfrm>
        <a:graphic>
          <a:graphicData uri="http://schemas.openxmlformats.org/drawingml/2006/table">
            <a:tbl>
              <a:tblPr/>
              <a:tblGrid>
                <a:gridCol w="1567535">
                  <a:extLst>
                    <a:ext uri="{9D8B030D-6E8A-4147-A177-3AD203B41FA5}">
                      <a16:colId xmlns="" xmlns:a16="http://schemas.microsoft.com/office/drawing/2014/main" val="3821096197"/>
                    </a:ext>
                  </a:extLst>
                </a:gridCol>
                <a:gridCol w="1491343"/>
                <a:gridCol w="1262743"/>
                <a:gridCol w="1447800"/>
              </a:tblGrid>
              <a:tr h="341506">
                <a:tc>
                  <a:txBody>
                    <a:bodyPr/>
                    <a:lstStyle/>
                    <a:p>
                      <a:pPr algn="l" fontAlgn="b"/>
                      <a:r>
                        <a:rPr lang="es-CL" sz="2000" b="0" i="0" u="none" strike="noStrike" dirty="0">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s-CL" sz="2000" b="1" i="0" u="none" strike="noStrike">
                          <a:solidFill>
                            <a:srgbClr val="000000"/>
                          </a:solidFill>
                          <a:effectLst/>
                          <a:latin typeface="Calibri" panose="020F0502020204030204" pitchFamily="34" charset="0"/>
                        </a:rPr>
                        <a:t>Tendencial</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s-CL" sz="2000" b="1" i="0" u="none" strike="noStrike">
                          <a:solidFill>
                            <a:srgbClr val="000000"/>
                          </a:solidFill>
                          <a:effectLst/>
                          <a:latin typeface="Calibri" panose="020F0502020204030204" pitchFamily="34" charset="0"/>
                        </a:rPr>
                        <a:t>Moderado</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699"/>
                    </a:solidFill>
                  </a:tcPr>
                </a:tc>
                <a:tc>
                  <a:txBody>
                    <a:bodyPr/>
                    <a:lstStyle/>
                    <a:p>
                      <a:pPr algn="ctr" fontAlgn="ctr"/>
                      <a:r>
                        <a:rPr lang="es-CL" sz="2000" b="1" i="0" u="none" strike="noStrike" dirty="0">
                          <a:solidFill>
                            <a:srgbClr val="000000"/>
                          </a:solidFill>
                          <a:effectLst/>
                          <a:latin typeface="Calibri" panose="020F0502020204030204" pitchFamily="34" charset="0"/>
                        </a:rPr>
                        <a:t>Acelerado</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5050"/>
                    </a:solidFill>
                  </a:tcPr>
                </a:tc>
                <a:extLst>
                  <a:ext uri="{0D108BD9-81ED-4DB2-BD59-A6C34878D82A}">
                    <a16:rowId xmlns="" xmlns:a16="http://schemas.microsoft.com/office/drawing/2014/main" val="61908068"/>
                  </a:ext>
                </a:extLst>
              </a:tr>
              <a:tr h="258716">
                <a:tc gridSpan="4">
                  <a:txBody>
                    <a:bodyPr/>
                    <a:lstStyle/>
                    <a:p>
                      <a:pPr algn="l" fontAlgn="b"/>
                      <a:r>
                        <a:rPr lang="es-CL" sz="2000" b="1" i="0" u="none" strike="noStrike" dirty="0">
                          <a:solidFill>
                            <a:srgbClr val="000000"/>
                          </a:solidFill>
                          <a:effectLst/>
                          <a:latin typeface="Calibri" panose="020F0502020204030204" pitchFamily="34" charset="0"/>
                        </a:rPr>
                        <a:t>Ventas (fuera de la región + faena local)</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hMerge="1">
                  <a:txBody>
                    <a:bodyPr/>
                    <a:lstStyle/>
                    <a:p>
                      <a:endParaRPr lang="es-CL"/>
                    </a:p>
                  </a:txBody>
                  <a:tcPr/>
                </a:tc>
                <a:tc hMerge="1">
                  <a:txBody>
                    <a:bodyPr/>
                    <a:lstStyle/>
                    <a:p>
                      <a:endParaRPr lang="es-CL"/>
                    </a:p>
                  </a:txBody>
                  <a:tcPr/>
                </a:tc>
                <a:tc hMerge="1">
                  <a:txBody>
                    <a:bodyPr/>
                    <a:lstStyle/>
                    <a:p>
                      <a:endParaRPr lang="es-CL"/>
                    </a:p>
                  </a:txBody>
                  <a:tcPr/>
                </a:tc>
                <a:extLst>
                  <a:ext uri="{0D108BD9-81ED-4DB2-BD59-A6C34878D82A}">
                    <a16:rowId xmlns="" xmlns:a16="http://schemas.microsoft.com/office/drawing/2014/main" val="4004969048"/>
                  </a:ext>
                </a:extLst>
              </a:tr>
              <a:tr h="206973">
                <a:tc>
                  <a:txBody>
                    <a:bodyPr/>
                    <a:lstStyle/>
                    <a:p>
                      <a:pPr algn="l" fontAlgn="b"/>
                      <a:r>
                        <a:rPr lang="es-CL" sz="2000" b="0" i="0" u="none" strike="noStrike">
                          <a:solidFill>
                            <a:srgbClr val="000000"/>
                          </a:solidFill>
                          <a:effectLst/>
                          <a:latin typeface="Calibri" panose="020F0502020204030204" pitchFamily="34" charset="0"/>
                        </a:rPr>
                        <a:t>Vacas</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s-CL" sz="2000" b="0" i="0" u="none" strike="noStrike">
                          <a:solidFill>
                            <a:srgbClr val="000000"/>
                          </a:solidFill>
                          <a:effectLst/>
                          <a:latin typeface="Calibri" panose="020F0502020204030204" pitchFamily="34" charset="0"/>
                        </a:rPr>
                        <a:t>10%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2000" b="0" i="0" u="none" strike="noStrike">
                          <a:solidFill>
                            <a:srgbClr val="000000"/>
                          </a:solidFill>
                          <a:effectLst/>
                          <a:latin typeface="Calibri" panose="020F0502020204030204" pitchFamily="34" charset="0"/>
                        </a:rPr>
                        <a:t>11%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2000" b="0" i="0" u="none" strike="noStrike" dirty="0">
                          <a:solidFill>
                            <a:srgbClr val="000000"/>
                          </a:solidFill>
                          <a:effectLst/>
                          <a:latin typeface="Calibri" panose="020F0502020204030204" pitchFamily="34" charset="0"/>
                        </a:rPr>
                        <a:t>13%</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23300320"/>
                  </a:ext>
                </a:extLst>
              </a:tr>
              <a:tr h="206973">
                <a:tc>
                  <a:txBody>
                    <a:bodyPr/>
                    <a:lstStyle/>
                    <a:p>
                      <a:pPr algn="l" fontAlgn="b"/>
                      <a:r>
                        <a:rPr lang="es-CL" sz="2000" b="0" i="0" u="none" strike="noStrike">
                          <a:solidFill>
                            <a:srgbClr val="000000"/>
                          </a:solidFill>
                          <a:effectLst/>
                          <a:latin typeface="Calibri" panose="020F0502020204030204" pitchFamily="34" charset="0"/>
                        </a:rPr>
                        <a:t>Vaquillas 2-3</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s-CL" sz="2000" b="0" i="0" u="none" strike="noStrike">
                          <a:solidFill>
                            <a:srgbClr val="000000"/>
                          </a:solidFill>
                          <a:effectLst/>
                          <a:latin typeface="Calibri" panose="020F0502020204030204" pitchFamily="34" charset="0"/>
                        </a:rPr>
                        <a:t>37%</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2000" b="0" i="0" u="none" strike="noStrike">
                          <a:solidFill>
                            <a:srgbClr val="000000"/>
                          </a:solidFill>
                          <a:effectLst/>
                          <a:latin typeface="Calibri" panose="020F0502020204030204" pitchFamily="34" charset="0"/>
                        </a:rPr>
                        <a:t>35%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2000" b="0" i="0" u="none" strike="noStrike" dirty="0">
                          <a:solidFill>
                            <a:srgbClr val="000000"/>
                          </a:solidFill>
                          <a:effectLst/>
                          <a:latin typeface="Calibri" panose="020F0502020204030204" pitchFamily="34" charset="0"/>
                        </a:rPr>
                        <a:t>30%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609306983"/>
                  </a:ext>
                </a:extLst>
              </a:tr>
              <a:tr h="206973">
                <a:tc>
                  <a:txBody>
                    <a:bodyPr/>
                    <a:lstStyle/>
                    <a:p>
                      <a:pPr algn="l" fontAlgn="b"/>
                      <a:r>
                        <a:rPr lang="es-CL" sz="2000" b="0" i="0" u="none" strike="noStrike">
                          <a:solidFill>
                            <a:srgbClr val="000000"/>
                          </a:solidFill>
                          <a:effectLst/>
                          <a:latin typeface="Calibri" panose="020F0502020204030204" pitchFamily="34" charset="0"/>
                        </a:rPr>
                        <a:t>Vaquillas 1-2</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s-CL" sz="2000" b="0" i="0" u="none" strike="noStrike">
                          <a:solidFill>
                            <a:srgbClr val="000000"/>
                          </a:solidFill>
                          <a:effectLst/>
                          <a:latin typeface="Calibri" panose="020F0502020204030204" pitchFamily="34" charset="0"/>
                        </a:rPr>
                        <a:t>37%</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2000" b="0" i="0" u="none" strike="noStrike">
                          <a:solidFill>
                            <a:srgbClr val="000000"/>
                          </a:solidFill>
                          <a:effectLst/>
                          <a:latin typeface="Calibri" panose="020F0502020204030204" pitchFamily="34" charset="0"/>
                        </a:rPr>
                        <a:t>35%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2000" b="0" i="0" u="none" strike="noStrike" dirty="0">
                          <a:solidFill>
                            <a:srgbClr val="000000"/>
                          </a:solidFill>
                          <a:effectLst/>
                          <a:latin typeface="Calibri" panose="020F0502020204030204" pitchFamily="34" charset="0"/>
                        </a:rPr>
                        <a:t>33%</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525471781"/>
                  </a:ext>
                </a:extLst>
              </a:tr>
              <a:tr h="206973">
                <a:tc>
                  <a:txBody>
                    <a:bodyPr/>
                    <a:lstStyle/>
                    <a:p>
                      <a:pPr algn="l" fontAlgn="b"/>
                      <a:r>
                        <a:rPr lang="es-CL" sz="2000" b="0" i="0" u="none" strike="noStrike">
                          <a:solidFill>
                            <a:srgbClr val="000000"/>
                          </a:solidFill>
                          <a:effectLst/>
                          <a:latin typeface="Calibri" panose="020F0502020204030204" pitchFamily="34" charset="0"/>
                        </a:rPr>
                        <a:t>Terneras</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s-CL" sz="2000" b="0" i="0" u="none" strike="noStrike">
                          <a:solidFill>
                            <a:srgbClr val="000000"/>
                          </a:solidFill>
                          <a:effectLst/>
                          <a:latin typeface="Calibri" panose="020F0502020204030204" pitchFamily="34" charset="0"/>
                        </a:rPr>
                        <a:t>26%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2000" b="0" i="0" u="none" strike="noStrike">
                          <a:solidFill>
                            <a:srgbClr val="000000"/>
                          </a:solidFill>
                          <a:effectLst/>
                          <a:latin typeface="Calibri" panose="020F0502020204030204" pitchFamily="34" charset="0"/>
                        </a:rPr>
                        <a:t>24%</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2000" b="0" i="0" u="none" strike="noStrike" dirty="0">
                          <a:solidFill>
                            <a:srgbClr val="000000"/>
                          </a:solidFill>
                          <a:effectLst/>
                          <a:latin typeface="Calibri" panose="020F0502020204030204" pitchFamily="34" charset="0"/>
                        </a:rPr>
                        <a:t>22%</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19068652"/>
                  </a:ext>
                </a:extLst>
              </a:tr>
              <a:tr h="206973">
                <a:tc>
                  <a:txBody>
                    <a:bodyPr/>
                    <a:lstStyle/>
                    <a:p>
                      <a:pPr algn="l" fontAlgn="b"/>
                      <a:r>
                        <a:rPr lang="es-CL" sz="2000" b="0" i="0" u="none" strike="noStrike">
                          <a:solidFill>
                            <a:srgbClr val="000000"/>
                          </a:solidFill>
                          <a:effectLst/>
                          <a:latin typeface="Calibri" panose="020F0502020204030204" pitchFamily="34" charset="0"/>
                        </a:rPr>
                        <a:t>Novillos</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s-CL" sz="2000" b="0" i="0" u="none" strike="noStrike">
                          <a:solidFill>
                            <a:srgbClr val="000000"/>
                          </a:solidFill>
                          <a:effectLst/>
                          <a:latin typeface="Calibri" panose="020F0502020204030204" pitchFamily="34" charset="0"/>
                        </a:rPr>
                        <a:t>100%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2000" b="0" i="0" u="none" strike="noStrike">
                          <a:solidFill>
                            <a:srgbClr val="000000"/>
                          </a:solidFill>
                          <a:effectLst/>
                          <a:latin typeface="Calibri" panose="020F0502020204030204" pitchFamily="34" charset="0"/>
                        </a:rPr>
                        <a:t>100%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2000" b="0" i="0" u="none" strike="noStrike" dirty="0">
                          <a:solidFill>
                            <a:srgbClr val="000000"/>
                          </a:solidFill>
                          <a:effectLst/>
                          <a:latin typeface="Calibri" panose="020F0502020204030204" pitchFamily="34" charset="0"/>
                        </a:rPr>
                        <a:t>100%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627842826"/>
                  </a:ext>
                </a:extLst>
              </a:tr>
              <a:tr h="217321">
                <a:tc>
                  <a:txBody>
                    <a:bodyPr/>
                    <a:lstStyle/>
                    <a:p>
                      <a:pPr algn="l" fontAlgn="b"/>
                      <a:r>
                        <a:rPr lang="es-CL" sz="2000" b="0" i="0" u="none" strike="noStrike">
                          <a:solidFill>
                            <a:srgbClr val="000000"/>
                          </a:solidFill>
                          <a:effectLst/>
                          <a:latin typeface="Calibri" panose="020F0502020204030204" pitchFamily="34" charset="0"/>
                        </a:rPr>
                        <a:t>Terneros</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b"/>
                      <a:r>
                        <a:rPr lang="es-CL" sz="2000" b="0" i="0" u="none" strike="noStrike">
                          <a:solidFill>
                            <a:srgbClr val="000000"/>
                          </a:solidFill>
                          <a:effectLst/>
                          <a:latin typeface="Calibri" panose="020F0502020204030204" pitchFamily="34" charset="0"/>
                        </a:rPr>
                        <a:t>40%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CL" sz="2000" b="0" i="0" u="none" strike="noStrike">
                          <a:solidFill>
                            <a:srgbClr val="000000"/>
                          </a:solidFill>
                          <a:effectLst/>
                          <a:latin typeface="Calibri" panose="020F0502020204030204" pitchFamily="34" charset="0"/>
                        </a:rPr>
                        <a:t>20%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CL" sz="2000" b="0" i="0" u="none" strike="noStrike" dirty="0">
                          <a:solidFill>
                            <a:srgbClr val="000000"/>
                          </a:solidFill>
                          <a:effectLst/>
                          <a:latin typeface="Calibri" panose="020F0502020204030204" pitchFamily="34" charset="0"/>
                        </a:rPr>
                        <a:t>10%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601348630"/>
                  </a:ext>
                </a:extLst>
              </a:tr>
              <a:tr h="217321">
                <a:tc gridSpan="4">
                  <a:txBody>
                    <a:bodyPr/>
                    <a:lstStyle/>
                    <a:p>
                      <a:pPr algn="ctr" fontAlgn="b"/>
                      <a:endParaRPr lang="es-CL" sz="2000" b="1" i="0" u="none" strike="noStrike" dirty="0">
                        <a:solidFill>
                          <a:srgbClr val="000000"/>
                        </a:solidFill>
                        <a:effectLst/>
                        <a:latin typeface="Calibri" panose="020F0502020204030204" pitchFamily="34"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hMerge="1">
                  <a:txBody>
                    <a:bodyPr/>
                    <a:lstStyle/>
                    <a:p>
                      <a:endParaRPr lang="es-CL"/>
                    </a:p>
                  </a:txBody>
                  <a:tcPr/>
                </a:tc>
                <a:tc hMerge="1">
                  <a:txBody>
                    <a:bodyPr/>
                    <a:lstStyle/>
                    <a:p>
                      <a:endParaRPr lang="es-CL"/>
                    </a:p>
                  </a:txBody>
                  <a:tcPr/>
                </a:tc>
                <a:tc hMerge="1">
                  <a:txBody>
                    <a:bodyPr/>
                    <a:lstStyle/>
                    <a:p>
                      <a:endParaRPr lang="es-CL"/>
                    </a:p>
                  </a:txBody>
                  <a:tcPr/>
                </a:tc>
                <a:extLst>
                  <a:ext uri="{0D108BD9-81ED-4DB2-BD59-A6C34878D82A}">
                    <a16:rowId xmlns="" xmlns:a16="http://schemas.microsoft.com/office/drawing/2014/main" val="515945423"/>
                  </a:ext>
                </a:extLst>
              </a:tr>
            </a:tbl>
          </a:graphicData>
        </a:graphic>
      </p:graphicFrame>
      <p:graphicFrame>
        <p:nvGraphicFramePr>
          <p:cNvPr id="8" name="Tabla 9"/>
          <p:cNvGraphicFramePr>
            <a:graphicFrameLocks noGrp="1"/>
          </p:cNvGraphicFramePr>
          <p:nvPr>
            <p:extLst>
              <p:ext uri="{D42A27DB-BD31-4B8C-83A1-F6EECF244321}">
                <p14:modId xmlns:p14="http://schemas.microsoft.com/office/powerpoint/2010/main" val="630400153"/>
              </p:ext>
            </p:extLst>
          </p:nvPr>
        </p:nvGraphicFramePr>
        <p:xfrm>
          <a:off x="174179" y="2664594"/>
          <a:ext cx="6085108" cy="3389506"/>
        </p:xfrm>
        <a:graphic>
          <a:graphicData uri="http://schemas.openxmlformats.org/drawingml/2006/table">
            <a:tbl>
              <a:tblPr/>
              <a:tblGrid>
                <a:gridCol w="2307765">
                  <a:extLst>
                    <a:ext uri="{9D8B030D-6E8A-4147-A177-3AD203B41FA5}">
                      <a16:colId xmlns="" xmlns:a16="http://schemas.microsoft.com/office/drawing/2014/main" val="3821096197"/>
                    </a:ext>
                  </a:extLst>
                </a:gridCol>
                <a:gridCol w="1273628"/>
                <a:gridCol w="1284515"/>
                <a:gridCol w="1219200"/>
              </a:tblGrid>
              <a:tr h="341506">
                <a:tc>
                  <a:txBody>
                    <a:bodyPr/>
                    <a:lstStyle/>
                    <a:p>
                      <a:pPr algn="l" fontAlgn="b"/>
                      <a:r>
                        <a:rPr lang="es-CL" sz="2000" b="0" i="0" u="none" strike="noStrike" dirty="0">
                          <a:solidFill>
                            <a:srgbClr val="000000"/>
                          </a:solidFill>
                          <a:effectLst/>
                          <a:latin typeface="Calibri" panose="020F0502020204030204" pitchFamily="34" charset="0"/>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s-CL" sz="2000" b="1" i="0" u="none" strike="noStrike" dirty="0">
                          <a:solidFill>
                            <a:srgbClr val="000000"/>
                          </a:solidFill>
                          <a:effectLst/>
                          <a:latin typeface="Calibri" panose="020F0502020204030204" pitchFamily="34" charset="0"/>
                        </a:rPr>
                        <a:t>Tendencial</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s-CL" sz="2000" b="1" i="0" u="none" strike="noStrike" dirty="0">
                          <a:solidFill>
                            <a:srgbClr val="000000"/>
                          </a:solidFill>
                          <a:effectLst/>
                          <a:latin typeface="Calibri" panose="020F0502020204030204" pitchFamily="34" charset="0"/>
                        </a:rPr>
                        <a:t>Moderado</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699"/>
                    </a:solidFill>
                  </a:tcPr>
                </a:tc>
                <a:tc>
                  <a:txBody>
                    <a:bodyPr/>
                    <a:lstStyle/>
                    <a:p>
                      <a:pPr algn="ctr" fontAlgn="ctr"/>
                      <a:r>
                        <a:rPr lang="es-CL" sz="2000" b="1" i="0" u="none" strike="noStrike" dirty="0">
                          <a:solidFill>
                            <a:srgbClr val="000000"/>
                          </a:solidFill>
                          <a:effectLst/>
                          <a:latin typeface="Calibri" panose="020F0502020204030204" pitchFamily="34" charset="0"/>
                        </a:rPr>
                        <a:t>Acelerado</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5050"/>
                    </a:solidFill>
                  </a:tcPr>
                </a:tc>
                <a:extLst>
                  <a:ext uri="{0D108BD9-81ED-4DB2-BD59-A6C34878D82A}">
                    <a16:rowId xmlns="" xmlns:a16="http://schemas.microsoft.com/office/drawing/2014/main" val="61908068"/>
                  </a:ext>
                </a:extLst>
              </a:tr>
              <a:tr h="258716">
                <a:tc gridSpan="4">
                  <a:txBody>
                    <a:bodyPr/>
                    <a:lstStyle/>
                    <a:p>
                      <a:pPr algn="l" fontAlgn="b"/>
                      <a:r>
                        <a:rPr lang="es-CL" sz="2000" b="1" i="0" u="none" strike="noStrike" dirty="0">
                          <a:solidFill>
                            <a:srgbClr val="000000"/>
                          </a:solidFill>
                          <a:effectLst/>
                          <a:latin typeface="Calibri" panose="020F0502020204030204" pitchFamily="34" charset="0"/>
                        </a:rPr>
                        <a:t>Mortalidad</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9BC2E6"/>
                    </a:solidFill>
                  </a:tcPr>
                </a:tc>
                <a:tc hMerge="1">
                  <a:txBody>
                    <a:bodyPr/>
                    <a:lstStyle/>
                    <a:p>
                      <a:endParaRPr lang="es-CL"/>
                    </a:p>
                  </a:txBody>
                  <a:tcPr/>
                </a:tc>
                <a:tc hMerge="1">
                  <a:txBody>
                    <a:bodyPr/>
                    <a:lstStyle/>
                    <a:p>
                      <a:endParaRPr lang="es-CL"/>
                    </a:p>
                  </a:txBody>
                  <a:tcPr/>
                </a:tc>
                <a:tc hMerge="1">
                  <a:txBody>
                    <a:bodyPr/>
                    <a:lstStyle/>
                    <a:p>
                      <a:endParaRPr lang="es-CL"/>
                    </a:p>
                  </a:txBody>
                  <a:tcPr/>
                </a:tc>
                <a:extLst>
                  <a:ext uri="{0D108BD9-81ED-4DB2-BD59-A6C34878D82A}">
                    <a16:rowId xmlns="" xmlns:a16="http://schemas.microsoft.com/office/drawing/2014/main" val="3697913523"/>
                  </a:ext>
                </a:extLst>
              </a:tr>
              <a:tr h="206973">
                <a:tc>
                  <a:txBody>
                    <a:bodyPr/>
                    <a:lstStyle/>
                    <a:p>
                      <a:pPr algn="l" fontAlgn="b"/>
                      <a:r>
                        <a:rPr lang="es-CL" sz="2000" b="0" i="0" u="none" strike="noStrike" dirty="0">
                          <a:solidFill>
                            <a:srgbClr val="000000"/>
                          </a:solidFill>
                          <a:effectLst/>
                          <a:latin typeface="Calibri" panose="020F0502020204030204" pitchFamily="34" charset="0"/>
                        </a:rPr>
                        <a:t>Adulto</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s-CL" sz="2000" b="0" i="0" u="none" strike="noStrike" dirty="0">
                          <a:solidFill>
                            <a:srgbClr val="000000"/>
                          </a:solidFill>
                          <a:effectLst/>
                          <a:latin typeface="Calibri" panose="020F0502020204030204" pitchFamily="34" charset="0"/>
                        </a:rPr>
                        <a:t>3%</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2000" b="0" i="0" u="none" strike="noStrike" dirty="0">
                          <a:solidFill>
                            <a:srgbClr val="000000"/>
                          </a:solidFill>
                          <a:effectLst/>
                          <a:latin typeface="Calibri" panose="020F0502020204030204" pitchFamily="34" charset="0"/>
                        </a:rPr>
                        <a:t>2%</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2000" b="0" i="0" u="none" strike="noStrike" dirty="0">
                          <a:solidFill>
                            <a:srgbClr val="000000"/>
                          </a:solidFill>
                          <a:effectLst/>
                          <a:latin typeface="Calibri" panose="020F0502020204030204" pitchFamily="34" charset="0"/>
                        </a:rPr>
                        <a:t>2%</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355424052"/>
                  </a:ext>
                </a:extLst>
              </a:tr>
              <a:tr h="217321">
                <a:tc>
                  <a:txBody>
                    <a:bodyPr/>
                    <a:lstStyle/>
                    <a:p>
                      <a:pPr algn="l" fontAlgn="b"/>
                      <a:r>
                        <a:rPr lang="es-CL" sz="2000" b="0" i="0" u="none" strike="noStrike" dirty="0">
                          <a:solidFill>
                            <a:srgbClr val="000000"/>
                          </a:solidFill>
                          <a:effectLst/>
                          <a:latin typeface="Calibri" panose="020F0502020204030204" pitchFamily="34" charset="0"/>
                        </a:rPr>
                        <a:t>Menor</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b"/>
                      <a:r>
                        <a:rPr lang="es-CL" sz="2000" b="0" i="0" u="none" strike="noStrike">
                          <a:solidFill>
                            <a:srgbClr val="000000"/>
                          </a:solidFill>
                          <a:effectLst/>
                          <a:latin typeface="Calibri" panose="020F0502020204030204" pitchFamily="34" charset="0"/>
                        </a:rPr>
                        <a:t>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CL" sz="2000" b="0" i="0" u="none" strike="noStrike" dirty="0">
                          <a:solidFill>
                            <a:srgbClr val="000000"/>
                          </a:solidFill>
                          <a:effectLst/>
                          <a:latin typeface="Calibri" panose="020F0502020204030204" pitchFamily="34" charset="0"/>
                        </a:rPr>
                        <a:t>3%</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CL" sz="2000" b="0" i="0" u="none" strike="noStrike" dirty="0">
                          <a:solidFill>
                            <a:srgbClr val="000000"/>
                          </a:solidFill>
                          <a:effectLst/>
                          <a:latin typeface="Calibri" panose="020F0502020204030204" pitchFamily="34" charset="0"/>
                        </a:rPr>
                        <a:t>3%</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48061947"/>
                  </a:ext>
                </a:extLst>
              </a:tr>
              <a:tr h="258716">
                <a:tc gridSpan="4">
                  <a:txBody>
                    <a:bodyPr/>
                    <a:lstStyle/>
                    <a:p>
                      <a:pPr algn="ctr" fontAlgn="b"/>
                      <a:r>
                        <a:rPr lang="es-CL" sz="2000" b="1" i="0" u="none" strike="noStrike" dirty="0">
                          <a:solidFill>
                            <a:srgbClr val="000000"/>
                          </a:solidFill>
                          <a:effectLst/>
                          <a:latin typeface="Calibri" panose="020F0502020204030204" pitchFamily="34" charset="0"/>
                        </a:rPr>
                        <a:t>Encaste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hMerge="1">
                  <a:txBody>
                    <a:bodyPr/>
                    <a:lstStyle/>
                    <a:p>
                      <a:endParaRPr lang="es-CL"/>
                    </a:p>
                  </a:txBody>
                  <a:tcPr/>
                </a:tc>
                <a:tc hMerge="1">
                  <a:txBody>
                    <a:bodyPr/>
                    <a:lstStyle/>
                    <a:p>
                      <a:endParaRPr lang="es-CL"/>
                    </a:p>
                  </a:txBody>
                  <a:tcPr/>
                </a:tc>
                <a:tc hMerge="1">
                  <a:txBody>
                    <a:bodyPr/>
                    <a:lstStyle/>
                    <a:p>
                      <a:endParaRPr lang="es-CL"/>
                    </a:p>
                  </a:txBody>
                  <a:tcPr/>
                </a:tc>
                <a:extLst>
                  <a:ext uri="{0D108BD9-81ED-4DB2-BD59-A6C34878D82A}">
                    <a16:rowId xmlns="" xmlns:a16="http://schemas.microsoft.com/office/drawing/2014/main" val="3332973377"/>
                  </a:ext>
                </a:extLst>
              </a:tr>
              <a:tr h="206973">
                <a:tc>
                  <a:txBody>
                    <a:bodyPr/>
                    <a:lstStyle/>
                    <a:p>
                      <a:pPr algn="l" fontAlgn="b"/>
                      <a:r>
                        <a:rPr lang="es-CL" sz="2000" b="0" i="0" u="none" strike="noStrike" dirty="0">
                          <a:solidFill>
                            <a:srgbClr val="000000"/>
                          </a:solidFill>
                          <a:effectLst/>
                          <a:latin typeface="Calibri" panose="020F0502020204030204" pitchFamily="34" charset="0"/>
                        </a:rPr>
                        <a:t>Vacas + Vaquillas 2-3</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s-CL" sz="2000" b="0" i="0" u="none" strike="noStrike" dirty="0">
                          <a:solidFill>
                            <a:srgbClr val="000000"/>
                          </a:solidFill>
                          <a:effectLst/>
                          <a:latin typeface="Calibri" panose="020F0502020204030204" pitchFamily="34" charset="0"/>
                        </a:rPr>
                        <a:t>100%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2000" b="0" i="0" u="none" strike="noStrike" dirty="0">
                          <a:solidFill>
                            <a:srgbClr val="000000"/>
                          </a:solidFill>
                          <a:effectLst/>
                          <a:latin typeface="Calibri" panose="020F0502020204030204" pitchFamily="34" charset="0"/>
                        </a:rPr>
                        <a:t>100%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2000" b="0" i="0" u="none" strike="noStrike" dirty="0">
                          <a:solidFill>
                            <a:srgbClr val="000000"/>
                          </a:solidFill>
                          <a:effectLst/>
                          <a:latin typeface="Calibri" panose="020F0502020204030204" pitchFamily="34" charset="0"/>
                        </a:rPr>
                        <a:t>100%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701506987"/>
                  </a:ext>
                </a:extLst>
              </a:tr>
              <a:tr h="217321">
                <a:tc>
                  <a:txBody>
                    <a:bodyPr/>
                    <a:lstStyle/>
                    <a:p>
                      <a:pPr algn="l" fontAlgn="b"/>
                      <a:r>
                        <a:rPr lang="es-CL" sz="2000" b="0" i="0" u="none" strike="noStrike" dirty="0">
                          <a:solidFill>
                            <a:srgbClr val="000000"/>
                          </a:solidFill>
                          <a:effectLst/>
                          <a:latin typeface="Calibri" panose="020F0502020204030204" pitchFamily="34" charset="0"/>
                        </a:rPr>
                        <a:t>Vaquillas 1-2</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b"/>
                      <a:r>
                        <a:rPr lang="es-CL" sz="2000" b="0" i="0" u="none" strike="noStrike">
                          <a:solidFill>
                            <a:srgbClr val="000000"/>
                          </a:solidFill>
                          <a:effectLst/>
                          <a:latin typeface="Calibri" panose="020F0502020204030204" pitchFamily="34" charset="0"/>
                        </a:rPr>
                        <a:t>20%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CL" sz="2000" b="0" i="0" u="none" strike="noStrike" dirty="0">
                          <a:solidFill>
                            <a:srgbClr val="000000"/>
                          </a:solidFill>
                          <a:effectLst/>
                          <a:latin typeface="Calibri" panose="020F0502020204030204" pitchFamily="34" charset="0"/>
                        </a:rPr>
                        <a:t>30%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CL" sz="2000" b="0" i="0" u="none" strike="noStrike">
                          <a:solidFill>
                            <a:srgbClr val="000000"/>
                          </a:solidFill>
                          <a:effectLst/>
                          <a:latin typeface="Calibri" panose="020F0502020204030204" pitchFamily="34" charset="0"/>
                        </a:rPr>
                        <a:t>40%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1217275"/>
                  </a:ext>
                </a:extLst>
              </a:tr>
              <a:tr h="258716">
                <a:tc gridSpan="4">
                  <a:txBody>
                    <a:bodyPr/>
                    <a:lstStyle/>
                    <a:p>
                      <a:pPr algn="ctr" fontAlgn="b"/>
                      <a:r>
                        <a:rPr lang="es-CL" sz="2000" b="1" i="0" u="none" strike="noStrike" dirty="0">
                          <a:solidFill>
                            <a:srgbClr val="000000"/>
                          </a:solidFill>
                          <a:effectLst/>
                          <a:latin typeface="Calibri" panose="020F0502020204030204" pitchFamily="34" charset="0"/>
                        </a:rPr>
                        <a:t>Parición</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hMerge="1">
                  <a:txBody>
                    <a:bodyPr/>
                    <a:lstStyle/>
                    <a:p>
                      <a:endParaRPr lang="es-CL"/>
                    </a:p>
                  </a:txBody>
                  <a:tcPr/>
                </a:tc>
                <a:tc hMerge="1">
                  <a:txBody>
                    <a:bodyPr/>
                    <a:lstStyle/>
                    <a:p>
                      <a:endParaRPr lang="es-CL"/>
                    </a:p>
                  </a:txBody>
                  <a:tcPr/>
                </a:tc>
                <a:tc hMerge="1">
                  <a:txBody>
                    <a:bodyPr/>
                    <a:lstStyle/>
                    <a:p>
                      <a:endParaRPr lang="es-CL"/>
                    </a:p>
                  </a:txBody>
                  <a:tcPr/>
                </a:tc>
                <a:extLst>
                  <a:ext uri="{0D108BD9-81ED-4DB2-BD59-A6C34878D82A}">
                    <a16:rowId xmlns="" xmlns:a16="http://schemas.microsoft.com/office/drawing/2014/main" val="3364671708"/>
                  </a:ext>
                </a:extLst>
              </a:tr>
              <a:tr h="206973">
                <a:tc>
                  <a:txBody>
                    <a:bodyPr/>
                    <a:lstStyle/>
                    <a:p>
                      <a:pPr algn="l" fontAlgn="b"/>
                      <a:r>
                        <a:rPr lang="es-CL" sz="2000" b="0" i="0" u="none" strike="noStrike" dirty="0">
                          <a:solidFill>
                            <a:srgbClr val="000000"/>
                          </a:solidFill>
                          <a:effectLst/>
                          <a:latin typeface="Calibri" panose="020F0502020204030204" pitchFamily="34" charset="0"/>
                        </a:rPr>
                        <a:t>Vacas</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s-CL" sz="2000" b="0" i="0" u="none" strike="noStrike" dirty="0">
                          <a:solidFill>
                            <a:srgbClr val="000000"/>
                          </a:solidFill>
                          <a:effectLst/>
                          <a:latin typeface="Calibri" panose="020F0502020204030204" pitchFamily="34" charset="0"/>
                        </a:rPr>
                        <a:t>70%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2000" b="0" i="0" u="none" strike="noStrike" dirty="0">
                          <a:solidFill>
                            <a:srgbClr val="000000"/>
                          </a:solidFill>
                          <a:effectLst/>
                          <a:latin typeface="Calibri" panose="020F0502020204030204" pitchFamily="34" charset="0"/>
                        </a:rPr>
                        <a:t>75%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2000" b="0" i="0" u="none" strike="noStrike" dirty="0">
                          <a:solidFill>
                            <a:srgbClr val="000000"/>
                          </a:solidFill>
                          <a:effectLst/>
                          <a:latin typeface="Calibri" panose="020F0502020204030204" pitchFamily="34" charset="0"/>
                        </a:rPr>
                        <a:t>75%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811365297"/>
                  </a:ext>
                </a:extLst>
              </a:tr>
              <a:tr h="206973">
                <a:tc>
                  <a:txBody>
                    <a:bodyPr/>
                    <a:lstStyle/>
                    <a:p>
                      <a:pPr algn="l" fontAlgn="b"/>
                      <a:r>
                        <a:rPr lang="es-CL" sz="2000" b="0" i="0" u="none" strike="noStrike" dirty="0">
                          <a:solidFill>
                            <a:srgbClr val="000000"/>
                          </a:solidFill>
                          <a:effectLst/>
                          <a:latin typeface="Calibri" panose="020F0502020204030204" pitchFamily="34" charset="0"/>
                        </a:rPr>
                        <a:t>Vaquillas 2-3</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s-CL" sz="2000" b="0" i="0" u="none" strike="noStrike">
                          <a:solidFill>
                            <a:srgbClr val="000000"/>
                          </a:solidFill>
                          <a:effectLst/>
                          <a:latin typeface="Calibri" panose="020F0502020204030204" pitchFamily="34" charset="0"/>
                        </a:rPr>
                        <a:t>75%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2000" b="0" i="0" u="none" strike="noStrike">
                          <a:solidFill>
                            <a:srgbClr val="000000"/>
                          </a:solidFill>
                          <a:effectLst/>
                          <a:latin typeface="Calibri" panose="020F0502020204030204" pitchFamily="34" charset="0"/>
                        </a:rPr>
                        <a:t>80%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L" sz="2000" b="0" i="0" u="none" strike="noStrike" dirty="0">
                          <a:solidFill>
                            <a:srgbClr val="000000"/>
                          </a:solidFill>
                          <a:effectLst/>
                          <a:latin typeface="Calibri" panose="020F0502020204030204" pitchFamily="34" charset="0"/>
                        </a:rPr>
                        <a:t>80%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286820402"/>
                  </a:ext>
                </a:extLst>
              </a:tr>
              <a:tr h="217321">
                <a:tc>
                  <a:txBody>
                    <a:bodyPr/>
                    <a:lstStyle/>
                    <a:p>
                      <a:pPr algn="l" fontAlgn="b"/>
                      <a:r>
                        <a:rPr lang="es-CL" sz="2000" b="0" i="0" u="none" strike="noStrike" dirty="0">
                          <a:solidFill>
                            <a:srgbClr val="000000"/>
                          </a:solidFill>
                          <a:effectLst/>
                          <a:latin typeface="Calibri" panose="020F0502020204030204" pitchFamily="34" charset="0"/>
                        </a:rPr>
                        <a:t>Vaquillas 1-2</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b"/>
                      <a:r>
                        <a:rPr lang="es-CL" sz="2000" b="0" i="0" u="none" strike="noStrike">
                          <a:solidFill>
                            <a:srgbClr val="000000"/>
                          </a:solidFill>
                          <a:effectLst/>
                          <a:latin typeface="Calibri" panose="020F0502020204030204" pitchFamily="34" charset="0"/>
                        </a:rPr>
                        <a:t>75%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CL" sz="2000" b="0" i="0" u="none" strike="noStrike">
                          <a:solidFill>
                            <a:srgbClr val="000000"/>
                          </a:solidFill>
                          <a:effectLst/>
                          <a:latin typeface="Calibri" panose="020F0502020204030204" pitchFamily="34" charset="0"/>
                        </a:rPr>
                        <a:t>80%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CL" sz="2000" b="0" i="0" u="none" strike="noStrike" dirty="0">
                          <a:solidFill>
                            <a:srgbClr val="000000"/>
                          </a:solidFill>
                          <a:effectLst/>
                          <a:latin typeface="Calibri" panose="020F0502020204030204" pitchFamily="34" charset="0"/>
                        </a:rPr>
                        <a:t>80%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28504317"/>
                  </a:ext>
                </a:extLst>
              </a:tr>
            </a:tbl>
          </a:graphicData>
        </a:graphic>
      </p:graphicFrame>
    </p:spTree>
    <p:extLst>
      <p:ext uri="{BB962C8B-B14F-4D97-AF65-F5344CB8AC3E}">
        <p14:creationId xmlns:p14="http://schemas.microsoft.com/office/powerpoint/2010/main" val="662546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378886" y="630382"/>
            <a:ext cx="11432116" cy="967840"/>
          </a:xfrm>
        </p:spPr>
        <p:txBody>
          <a:bodyPr>
            <a:normAutofit/>
          </a:bodyPr>
          <a:lstStyle/>
          <a:p>
            <a:r>
              <a:rPr lang="es-ES" sz="4400" dirty="0"/>
              <a:t>2. Volumen de extracción base y potencial</a:t>
            </a:r>
            <a:endParaRPr lang="es-ES" dirty="0"/>
          </a:p>
        </p:txBody>
      </p:sp>
      <p:sp>
        <p:nvSpPr>
          <p:cNvPr id="6" name="Rectángulo 5"/>
          <p:cNvSpPr/>
          <p:nvPr/>
        </p:nvSpPr>
        <p:spPr>
          <a:xfrm>
            <a:off x="203903" y="1989712"/>
            <a:ext cx="4494500" cy="609398"/>
          </a:xfrm>
          <a:prstGeom prst="rect">
            <a:avLst/>
          </a:prstGeom>
        </p:spPr>
        <p:txBody>
          <a:bodyPr wrap="none">
            <a:spAutoFit/>
          </a:bodyPr>
          <a:lstStyle/>
          <a:p>
            <a:pPr>
              <a:lnSpc>
                <a:spcPct val="120000"/>
              </a:lnSpc>
            </a:pPr>
            <a:r>
              <a:rPr lang="es-CL" sz="2800" b="1" dirty="0" smtClean="0"/>
              <a:t>2.3. </a:t>
            </a:r>
            <a:r>
              <a:rPr lang="es-CL" sz="2800" b="1" dirty="0"/>
              <a:t>Masa Bovina Proyectada</a:t>
            </a:r>
          </a:p>
        </p:txBody>
      </p:sp>
      <p:graphicFrame>
        <p:nvGraphicFramePr>
          <p:cNvPr id="8" name="7 Gráfico"/>
          <p:cNvGraphicFramePr>
            <a:graphicFrameLocks/>
          </p:cNvGraphicFramePr>
          <p:nvPr>
            <p:extLst>
              <p:ext uri="{D42A27DB-BD31-4B8C-83A1-F6EECF244321}">
                <p14:modId xmlns:p14="http://schemas.microsoft.com/office/powerpoint/2010/main" val="3510740879"/>
              </p:ext>
            </p:extLst>
          </p:nvPr>
        </p:nvGraphicFramePr>
        <p:xfrm>
          <a:off x="6302829" y="2158933"/>
          <a:ext cx="5769428" cy="4416038"/>
        </p:xfrm>
        <a:graphic>
          <a:graphicData uri="http://schemas.openxmlformats.org/drawingml/2006/chart">
            <c:chart xmlns:c="http://schemas.openxmlformats.org/drawingml/2006/chart" xmlns:r="http://schemas.openxmlformats.org/officeDocument/2006/relationships" r:id="rId2"/>
          </a:graphicData>
        </a:graphic>
      </p:graphicFrame>
      <p:sp>
        <p:nvSpPr>
          <p:cNvPr id="2" name="1 CuadroTexto"/>
          <p:cNvSpPr txBox="1"/>
          <p:nvPr/>
        </p:nvSpPr>
        <p:spPr>
          <a:xfrm>
            <a:off x="9927772" y="4343400"/>
            <a:ext cx="1752599" cy="369332"/>
          </a:xfrm>
          <a:prstGeom prst="rect">
            <a:avLst/>
          </a:prstGeom>
          <a:noFill/>
        </p:spPr>
        <p:txBody>
          <a:bodyPr wrap="square" rtlCol="0">
            <a:spAutoFit/>
          </a:bodyPr>
          <a:lstStyle/>
          <a:p>
            <a:pPr algn="ctr"/>
            <a:r>
              <a:rPr lang="es-CL" dirty="0" smtClean="0">
                <a:solidFill>
                  <a:schemeClr val="accent5"/>
                </a:solidFill>
              </a:rPr>
              <a:t>-1,2% (116.073)</a:t>
            </a:r>
            <a:endParaRPr lang="es-CL" dirty="0">
              <a:solidFill>
                <a:schemeClr val="accent5"/>
              </a:solidFill>
            </a:endParaRPr>
          </a:p>
        </p:txBody>
      </p:sp>
      <p:sp>
        <p:nvSpPr>
          <p:cNvPr id="10" name="9 CuadroTexto"/>
          <p:cNvSpPr txBox="1"/>
          <p:nvPr/>
        </p:nvSpPr>
        <p:spPr>
          <a:xfrm>
            <a:off x="10243458" y="3490964"/>
            <a:ext cx="1752599" cy="369332"/>
          </a:xfrm>
          <a:prstGeom prst="rect">
            <a:avLst/>
          </a:prstGeom>
          <a:noFill/>
        </p:spPr>
        <p:txBody>
          <a:bodyPr wrap="square" rtlCol="0">
            <a:spAutoFit/>
          </a:bodyPr>
          <a:lstStyle/>
          <a:p>
            <a:pPr algn="ctr"/>
            <a:r>
              <a:rPr lang="es-CL" dirty="0" smtClean="0">
                <a:solidFill>
                  <a:srgbClr val="7030A0"/>
                </a:solidFill>
              </a:rPr>
              <a:t>1,3% (232.822)</a:t>
            </a:r>
            <a:endParaRPr lang="es-CL" dirty="0">
              <a:solidFill>
                <a:srgbClr val="7030A0"/>
              </a:solidFill>
            </a:endParaRPr>
          </a:p>
        </p:txBody>
      </p:sp>
      <p:sp>
        <p:nvSpPr>
          <p:cNvPr id="11" name="10 CuadroTexto"/>
          <p:cNvSpPr txBox="1"/>
          <p:nvPr/>
        </p:nvSpPr>
        <p:spPr>
          <a:xfrm>
            <a:off x="10243457" y="2584747"/>
            <a:ext cx="1752599" cy="369332"/>
          </a:xfrm>
          <a:prstGeom prst="rect">
            <a:avLst/>
          </a:prstGeom>
          <a:noFill/>
        </p:spPr>
        <p:txBody>
          <a:bodyPr wrap="square" rtlCol="0">
            <a:spAutoFit/>
          </a:bodyPr>
          <a:lstStyle/>
          <a:p>
            <a:pPr algn="ctr"/>
            <a:r>
              <a:rPr lang="es-CL" dirty="0" smtClean="0">
                <a:solidFill>
                  <a:srgbClr val="FF0000"/>
                </a:solidFill>
              </a:rPr>
              <a:t>1,9% (270.193)</a:t>
            </a:r>
            <a:endParaRPr lang="es-CL" dirty="0">
              <a:solidFill>
                <a:srgbClr val="FF0000"/>
              </a:solidFill>
            </a:endParaRPr>
          </a:p>
        </p:txBody>
      </p:sp>
      <p:graphicFrame>
        <p:nvGraphicFramePr>
          <p:cNvPr id="13" name="12 Gráfico"/>
          <p:cNvGraphicFramePr>
            <a:graphicFrameLocks/>
          </p:cNvGraphicFramePr>
          <p:nvPr>
            <p:extLst>
              <p:ext uri="{D42A27DB-BD31-4B8C-83A1-F6EECF244321}">
                <p14:modId xmlns:p14="http://schemas.microsoft.com/office/powerpoint/2010/main" val="2848605085"/>
              </p:ext>
            </p:extLst>
          </p:nvPr>
        </p:nvGraphicFramePr>
        <p:xfrm>
          <a:off x="115840" y="2584746"/>
          <a:ext cx="6089018" cy="396845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487576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P spid="2" grpId="0"/>
      <p:bldP spid="10" grpId="0"/>
      <p:bldP spid="11" grpId="0"/>
    </p:bld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Espectro">
  <a:themeElements>
    <a:clrScheme name="Spectrum">
      <a:dk1>
        <a:sysClr val="windowText" lastClr="000000"/>
      </a:dk1>
      <a:lt1>
        <a:sysClr val="window" lastClr="FFFFFF"/>
      </a:lt1>
      <a:dk2>
        <a:srgbClr val="252731"/>
      </a:dk2>
      <a:lt2>
        <a:srgbClr val="EAE7E4"/>
      </a:lt2>
      <a:accent1>
        <a:srgbClr val="990000"/>
      </a:accent1>
      <a:accent2>
        <a:srgbClr val="FF6600"/>
      </a:accent2>
      <a:accent3>
        <a:srgbClr val="FFBA00"/>
      </a:accent3>
      <a:accent4>
        <a:srgbClr val="99CC00"/>
      </a:accent4>
      <a:accent5>
        <a:srgbClr val="528A02"/>
      </a:accent5>
      <a:accent6>
        <a:srgbClr val="333333"/>
      </a:accent6>
      <a:hlink>
        <a:srgbClr val="660000"/>
      </a:hlink>
      <a:folHlink>
        <a:srgbClr val="CC3300"/>
      </a:folHlink>
    </a:clrScheme>
    <a:fontScheme name="Spectrum">
      <a:majorFont>
        <a:latin typeface="Corbel"/>
        <a:ea typeface=""/>
        <a:cs typeface=""/>
        <a:font script="Jpan" typeface="ＭＳ ゴシック"/>
        <a:font script="Hans" typeface="宋体"/>
        <a:font script="Hant" typeface="新細明體"/>
      </a:majorFont>
      <a:minorFont>
        <a:latin typeface="Calibri"/>
        <a:ea typeface=""/>
        <a:cs typeface=""/>
        <a:font script="Jpan" typeface="ＭＳ ゴシック"/>
        <a:font script="Hans" typeface="宋体"/>
        <a:font script="Hant" typeface="新細明體"/>
      </a:minorFont>
    </a:fontScheme>
    <a:fmtScheme name="Spectrum">
      <a:fillStyleLst>
        <a:solidFill>
          <a:schemeClr val="phClr"/>
        </a:solidFill>
        <a:gradFill rotWithShape="1">
          <a:gsLst>
            <a:gs pos="0">
              <a:schemeClr val="phClr">
                <a:tint val="100000"/>
                <a:shade val="70000"/>
                <a:satMod val="150000"/>
              </a:schemeClr>
            </a:gs>
            <a:gs pos="100000">
              <a:schemeClr val="phClr">
                <a:tint val="95000"/>
                <a:satMod val="150000"/>
              </a:schemeClr>
            </a:gs>
          </a:gsLst>
          <a:lin ang="16200000" scaled="1"/>
        </a:gradFill>
        <a:gradFill rotWithShape="1">
          <a:gsLst>
            <a:gs pos="0">
              <a:schemeClr val="phClr">
                <a:tint val="95000"/>
                <a:shade val="70000"/>
                <a:satMod val="150000"/>
              </a:schemeClr>
            </a:gs>
            <a:gs pos="100000">
              <a:schemeClr val="phClr">
                <a:tint val="100000"/>
                <a:shade val="100000"/>
                <a:satMod val="150000"/>
              </a:schemeClr>
            </a:gs>
          </a:gsLst>
          <a:lin ang="16200000" scaled="0"/>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6600000" sx="101000" sy="101000" rotWithShape="0">
              <a:srgbClr val="000000">
                <a:alpha val="75000"/>
              </a:srgbClr>
            </a:outerShdw>
          </a:effectLst>
        </a:effectStyle>
        <a:effectStyle>
          <a:effectLst>
            <a:outerShdw blurRad="50800" dir="5400000" sx="105000" sy="105000" algn="ctr" rotWithShape="0">
              <a:srgbClr val="000000">
                <a:alpha val="40000"/>
              </a:srgbClr>
            </a:outerShdw>
          </a:effectLst>
          <a:scene3d>
            <a:camera prst="orthographicFront">
              <a:rot lat="0" lon="0" rev="0"/>
            </a:camera>
            <a:lightRig rig="balanced" dir="t">
              <a:rot lat="0" lon="0" rev="4800000"/>
            </a:lightRig>
          </a:scene3d>
          <a:sp3d prstMaterial="matte">
            <a:bevelT w="63500" h="50800" prst="angle"/>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Espectro">
  <a:themeElements>
    <a:clrScheme name="Spectrum">
      <a:dk1>
        <a:sysClr val="windowText" lastClr="000000"/>
      </a:dk1>
      <a:lt1>
        <a:sysClr val="window" lastClr="FFFFFF"/>
      </a:lt1>
      <a:dk2>
        <a:srgbClr val="252731"/>
      </a:dk2>
      <a:lt2>
        <a:srgbClr val="EAE7E4"/>
      </a:lt2>
      <a:accent1>
        <a:srgbClr val="990000"/>
      </a:accent1>
      <a:accent2>
        <a:srgbClr val="FF6600"/>
      </a:accent2>
      <a:accent3>
        <a:srgbClr val="FFBA00"/>
      </a:accent3>
      <a:accent4>
        <a:srgbClr val="99CC00"/>
      </a:accent4>
      <a:accent5>
        <a:srgbClr val="528A02"/>
      </a:accent5>
      <a:accent6>
        <a:srgbClr val="333333"/>
      </a:accent6>
      <a:hlink>
        <a:srgbClr val="660000"/>
      </a:hlink>
      <a:folHlink>
        <a:srgbClr val="CC3300"/>
      </a:folHlink>
    </a:clrScheme>
    <a:fontScheme name="Spectrum">
      <a:majorFont>
        <a:latin typeface="Corbel"/>
        <a:ea typeface=""/>
        <a:cs typeface=""/>
        <a:font script="Jpan" typeface="ＭＳ ゴシック"/>
        <a:font script="Hans" typeface="宋体"/>
        <a:font script="Hant" typeface="新細明體"/>
      </a:majorFont>
      <a:minorFont>
        <a:latin typeface="Calibri"/>
        <a:ea typeface=""/>
        <a:cs typeface=""/>
        <a:font script="Jpan" typeface="ＭＳ ゴシック"/>
        <a:font script="Hans" typeface="宋体"/>
        <a:font script="Hant" typeface="新細明體"/>
      </a:minorFont>
    </a:fontScheme>
    <a:fmtScheme name="Spectrum">
      <a:fillStyleLst>
        <a:solidFill>
          <a:schemeClr val="phClr"/>
        </a:solidFill>
        <a:gradFill rotWithShape="1">
          <a:gsLst>
            <a:gs pos="0">
              <a:schemeClr val="phClr">
                <a:tint val="100000"/>
                <a:shade val="70000"/>
                <a:satMod val="150000"/>
              </a:schemeClr>
            </a:gs>
            <a:gs pos="100000">
              <a:schemeClr val="phClr">
                <a:tint val="95000"/>
                <a:satMod val="150000"/>
              </a:schemeClr>
            </a:gs>
          </a:gsLst>
          <a:lin ang="16200000" scaled="1"/>
        </a:gradFill>
        <a:gradFill rotWithShape="1">
          <a:gsLst>
            <a:gs pos="0">
              <a:schemeClr val="phClr">
                <a:tint val="95000"/>
                <a:shade val="70000"/>
                <a:satMod val="150000"/>
              </a:schemeClr>
            </a:gs>
            <a:gs pos="100000">
              <a:schemeClr val="phClr">
                <a:tint val="100000"/>
                <a:shade val="100000"/>
                <a:satMod val="150000"/>
              </a:schemeClr>
            </a:gs>
          </a:gsLst>
          <a:lin ang="16200000" scaled="0"/>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6600000" sx="101000" sy="101000" rotWithShape="0">
              <a:srgbClr val="000000">
                <a:alpha val="75000"/>
              </a:srgbClr>
            </a:outerShdw>
          </a:effectLst>
        </a:effectStyle>
        <a:effectStyle>
          <a:effectLst>
            <a:outerShdw blurRad="50800" dir="5400000" sx="105000" sy="105000" algn="ctr" rotWithShape="0">
              <a:srgbClr val="000000">
                <a:alpha val="40000"/>
              </a:srgbClr>
            </a:outerShdw>
          </a:effectLst>
          <a:scene3d>
            <a:camera prst="orthographicFront">
              <a:rot lat="0" lon="0" rev="0"/>
            </a:camera>
            <a:lightRig rig="balanced" dir="t">
              <a:rot lat="0" lon="0" rev="4800000"/>
            </a:lightRig>
          </a:scene3d>
          <a:sp3d prstMaterial="matte">
            <a:bevelT w="63500" h="50800" prst="angle"/>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Spectrum">
    <a:dk1>
      <a:sysClr val="windowText" lastClr="000000"/>
    </a:dk1>
    <a:lt1>
      <a:sysClr val="window" lastClr="FFFFFF"/>
    </a:lt1>
    <a:dk2>
      <a:srgbClr val="252731"/>
    </a:dk2>
    <a:lt2>
      <a:srgbClr val="EAE7E4"/>
    </a:lt2>
    <a:accent1>
      <a:srgbClr val="990000"/>
    </a:accent1>
    <a:accent2>
      <a:srgbClr val="FF6600"/>
    </a:accent2>
    <a:accent3>
      <a:srgbClr val="FFBA00"/>
    </a:accent3>
    <a:accent4>
      <a:srgbClr val="99CC00"/>
    </a:accent4>
    <a:accent5>
      <a:srgbClr val="528A02"/>
    </a:accent5>
    <a:accent6>
      <a:srgbClr val="333333"/>
    </a:accent6>
    <a:hlink>
      <a:srgbClr val="660000"/>
    </a:hlink>
    <a:folHlink>
      <a:srgbClr val="CC3300"/>
    </a:folHlink>
  </a:clrScheme>
</a:themeOverride>
</file>

<file path=docProps/app.xml><?xml version="1.0" encoding="utf-8"?>
<Properties xmlns="http://schemas.openxmlformats.org/officeDocument/2006/extended-properties" xmlns:vt="http://schemas.openxmlformats.org/officeDocument/2006/docPropsVTypes">
  <TotalTime>2089</TotalTime>
  <Words>3421</Words>
  <Application>Microsoft Office PowerPoint</Application>
  <PresentationFormat>Personalizado</PresentationFormat>
  <Paragraphs>433</Paragraphs>
  <Slides>45</Slides>
  <Notes>4</Notes>
  <HiddenSlides>0</HiddenSlides>
  <MMClips>0</MMClips>
  <ScaleCrop>false</ScaleCrop>
  <HeadingPairs>
    <vt:vector size="6" baseType="variant">
      <vt:variant>
        <vt:lpstr>Tema</vt:lpstr>
      </vt:variant>
      <vt:variant>
        <vt:i4>3</vt:i4>
      </vt:variant>
      <vt:variant>
        <vt:lpstr>Servidores OLE incrustados</vt:lpstr>
      </vt:variant>
      <vt:variant>
        <vt:i4>1</vt:i4>
      </vt:variant>
      <vt:variant>
        <vt:lpstr>Títulos de diapositiva</vt:lpstr>
      </vt:variant>
      <vt:variant>
        <vt:i4>45</vt:i4>
      </vt:variant>
    </vt:vector>
  </HeadingPairs>
  <TitlesOfParts>
    <vt:vector size="49" baseType="lpstr">
      <vt:lpstr>Tema de Office</vt:lpstr>
      <vt:lpstr>Espectro</vt:lpstr>
      <vt:lpstr>1_Espectro</vt:lpstr>
      <vt:lpstr>Documento</vt:lpstr>
      <vt:lpstr>    ESTUDIO “ANÁLISIS DE ALTERNATIVAS DE MODELO DE GESTIÓN PARA EL FUNCIONAMIENTO DE UNA PLANTA FAENADORA DE CARNE BOVINA EN LA REGIÓN DE AYSÉN“</vt:lpstr>
      <vt:lpstr>Agenda</vt:lpstr>
      <vt:lpstr>Presentación de PowerPoint</vt:lpstr>
      <vt:lpstr>El Proyecto </vt:lpstr>
      <vt:lpstr>El Proceso</vt:lpstr>
      <vt:lpstr>Presentación de PowerPoint</vt:lpstr>
      <vt:lpstr>2. Volumen de extracción base y potencial</vt:lpstr>
      <vt:lpstr>2. Volumen de extracción base y potencial</vt:lpstr>
      <vt:lpstr>2. Volumen de extracción base y potencial</vt:lpstr>
      <vt:lpstr>2. Volumen de extracción base y potencial</vt:lpstr>
      <vt:lpstr>2. Volumen de extracción base y potencial</vt:lpstr>
      <vt:lpstr>Presentación de PowerPoint</vt:lpstr>
      <vt:lpstr>3. Mercados objetivo</vt:lpstr>
      <vt:lpstr>3. Mercados objetivo</vt:lpstr>
      <vt:lpstr>3. Mercados objetivo</vt:lpstr>
      <vt:lpstr>3. Mercados objetivo</vt:lpstr>
      <vt:lpstr>3. Mercados objetivo</vt:lpstr>
      <vt:lpstr>Presentación de PowerPoint</vt:lpstr>
      <vt:lpstr>¿Qué es Capital Social? </vt:lpstr>
      <vt:lpstr>Componentes del capital social </vt:lpstr>
      <vt:lpstr>4. Brechas socio-culturales y mapa de actores</vt:lpstr>
      <vt:lpstr>4. Brechas socio-culturales y mapa de actores</vt:lpstr>
      <vt:lpstr>Presentación de PowerPoint</vt:lpstr>
      <vt:lpstr>Presentación de PowerPoint</vt:lpstr>
      <vt:lpstr>4. Elementos tecnológicos a nivel de planta</vt:lpstr>
      <vt:lpstr>4. Elementos tecnológicos a nivel de planta</vt:lpstr>
      <vt:lpstr>4. Elementos tecnológicos a nivel de planta</vt:lpstr>
      <vt:lpstr>Presentación de PowerPoint</vt:lpstr>
      <vt:lpstr>El Proceso</vt:lpstr>
      <vt:lpstr>6.Evaluación económica y social</vt:lpstr>
      <vt:lpstr>Presentación de PowerPoint</vt:lpstr>
      <vt:lpstr>Evaluación Económica versus Social-Planta Bovina</vt:lpstr>
      <vt:lpstr>6. Evaluación económica y social</vt:lpstr>
      <vt:lpstr>6. Evaluación económica y social</vt:lpstr>
      <vt:lpstr>Presentación de PowerPoint</vt:lpstr>
      <vt:lpstr>Presentación de PowerPoint</vt:lpstr>
      <vt:lpstr>Presentación de PowerPoint</vt:lpstr>
      <vt:lpstr>7. Modelo de gestión Beneficios para mayor cantidad de actores de cadena</vt:lpstr>
      <vt:lpstr>7. Iniciativas Públicas</vt:lpstr>
      <vt:lpstr>Presentación de PowerPoint</vt:lpstr>
      <vt:lpstr>Presentación de PowerPoint</vt:lpstr>
      <vt:lpstr>Resumen de resultados</vt:lpstr>
      <vt:lpstr>Resumen de resultados</vt:lpstr>
      <vt:lpstr>Algunas Conclusiones del Estudio</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Valentina Vera</dc:creator>
  <cp:lastModifiedBy>Maino</cp:lastModifiedBy>
  <cp:revision>164</cp:revision>
  <dcterms:created xsi:type="dcterms:W3CDTF">2016-07-26T18:22:52Z</dcterms:created>
  <dcterms:modified xsi:type="dcterms:W3CDTF">2016-08-05T16:54:45Z</dcterms:modified>
</cp:coreProperties>
</file>